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1"/>
  </p:notesMasterIdLst>
  <p:sldIdLst>
    <p:sldId id="346" r:id="rId2"/>
    <p:sldId id="355" r:id="rId3"/>
    <p:sldId id="348" r:id="rId4"/>
    <p:sldId id="357" r:id="rId5"/>
    <p:sldId id="349" r:id="rId6"/>
    <p:sldId id="360" r:id="rId7"/>
    <p:sldId id="359" r:id="rId8"/>
    <p:sldId id="361" r:id="rId9"/>
    <p:sldId id="352" r:id="rId10"/>
    <p:sldId id="362" r:id="rId11"/>
    <p:sldId id="363" r:id="rId12"/>
    <p:sldId id="350" r:id="rId13"/>
    <p:sldId id="378" r:id="rId14"/>
    <p:sldId id="364" r:id="rId15"/>
    <p:sldId id="351" r:id="rId16"/>
    <p:sldId id="277" r:id="rId17"/>
    <p:sldId id="259" r:id="rId18"/>
    <p:sldId id="278" r:id="rId19"/>
    <p:sldId id="266" r:id="rId20"/>
    <p:sldId id="280" r:id="rId21"/>
    <p:sldId id="379" r:id="rId22"/>
    <p:sldId id="261" r:id="rId23"/>
    <p:sldId id="371" r:id="rId24"/>
    <p:sldId id="257" r:id="rId25"/>
    <p:sldId id="262" r:id="rId26"/>
    <p:sldId id="270" r:id="rId27"/>
    <p:sldId id="276" r:id="rId28"/>
    <p:sldId id="365" r:id="rId29"/>
    <p:sldId id="366" r:id="rId30"/>
    <p:sldId id="367" r:id="rId31"/>
    <p:sldId id="368" r:id="rId32"/>
    <p:sldId id="281" r:id="rId33"/>
    <p:sldId id="285" r:id="rId34"/>
    <p:sldId id="273" r:id="rId35"/>
    <p:sldId id="286" r:id="rId36"/>
    <p:sldId id="283" r:id="rId37"/>
    <p:sldId id="258" r:id="rId38"/>
    <p:sldId id="284" r:id="rId39"/>
    <p:sldId id="267" r:id="rId40"/>
    <p:sldId id="369" r:id="rId41"/>
    <p:sldId id="260" r:id="rId42"/>
    <p:sldId id="263" r:id="rId43"/>
    <p:sldId id="372" r:id="rId44"/>
    <p:sldId id="373" r:id="rId45"/>
    <p:sldId id="370" r:id="rId46"/>
    <p:sldId id="374" r:id="rId47"/>
    <p:sldId id="375" r:id="rId48"/>
    <p:sldId id="376" r:id="rId49"/>
    <p:sldId id="37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a Vanessa Fernandes" initials="KVF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C80"/>
    <a:srgbClr val="FF0000"/>
    <a:srgbClr val="3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5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3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FD3B-6ECC-284F-B38C-6BCC7B58E5DB}" type="datetimeFigureOut">
              <a:rPr lang="pt-BR" smtClean="0"/>
              <a:t>03/07/2018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83B9-08CC-4842-BDCD-DC5E04BE16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8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5FC3E-69A4-C04B-A6DF-AA202AC4CD4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0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7A26-D2D0-B14B-B737-5BEFEE6B739D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5125-9A53-9D47-B53E-B01BC0DD4FD6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8DD3-3CCD-FC4F-9C42-8F895136CCC9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7B13-A36B-EA4C-8DB0-13211B639B2F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F7AF-7B52-1844-9859-BB93E70AFDCD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C0C-3551-764E-B4DF-A31AAF1B09E7}" type="datetime1">
              <a:rPr lang="pt-BR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AA99-B59F-AB44-AC7D-2AAE3B7B5A87}" type="datetime1">
              <a:rPr lang="pt-BR" smtClean="0"/>
              <a:t>03/07/2018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A672-E803-374E-A84A-2B0C1D7FF5F7}" type="datetime1">
              <a:rPr lang="pt-BR" smtClean="0"/>
              <a:t>03/07/2018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0648-2336-D94D-80A6-9BBE11D09E1F}" type="datetime1">
              <a:rPr lang="pt-BR" smtClean="0"/>
              <a:t>03/07/2018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0535B-5D32-354C-92FA-3C869ABE646A}" type="datetime1">
              <a:rPr lang="pt-BR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65B-5011-564C-8F5B-EBC7DEFC724B}" type="datetime1">
              <a:rPr lang="pt-BR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5C839F-39E6-C348-8160-C7EE8B246A93}" type="datetime1">
              <a:rPr lang="pt-BR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1732" y="11254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73808" b="19870"/>
          <a:stretch/>
        </p:blipFill>
        <p:spPr>
          <a:xfrm>
            <a:off x="11155680" y="170803"/>
            <a:ext cx="862574" cy="9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41DD2-ED55-B347-8B9A-D5ECD6E3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RGB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56456C-516E-5C44-A281-AE4B4ABB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E66671-FE9E-E143-AA78-E61B352AA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7" y="1857617"/>
            <a:ext cx="3642174" cy="32735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C2F6C6-27CA-0442-AD8F-175BBFCD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89" y="1559843"/>
            <a:ext cx="508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02D76-AE30-7749-B0BC-0E8FB799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– Exemplo 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3688C5-6B3A-C74F-8B37-B0C2227E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9080-0AB3-A14A-94AD-CC0F0AA9DDD3}"/>
              </a:ext>
            </a:extLst>
          </p:cNvPr>
          <p:cNvSpPr txBox="1"/>
          <p:nvPr/>
        </p:nvSpPr>
        <p:spPr>
          <a:xfrm>
            <a:off x="1766799" y="1868849"/>
            <a:ext cx="240168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soma</a:t>
            </a:r>
            <a:r>
              <a:rPr lang="pt-BR" dirty="0"/>
              <a:t>(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x</a:t>
            </a:r>
            <a:r>
              <a:rPr lang="pt-BR" dirty="0"/>
              <a:t>,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y</a:t>
            </a:r>
            <a:r>
              <a:rPr lang="pt-BR" dirty="0"/>
              <a:t>) {</a:t>
            </a:r>
          </a:p>
          <a:p>
            <a:endParaRPr lang="pt-BR" dirty="0"/>
          </a:p>
          <a:p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x+y</a:t>
            </a:r>
            <a:r>
              <a:rPr lang="pt-BR" dirty="0"/>
              <a:t>;</a:t>
            </a:r>
          </a:p>
          <a:p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err="1"/>
              <a:t>z</a:t>
            </a:r>
            <a:r>
              <a:rPr lang="pt-BR" dirty="0"/>
              <a:t>;   </a:t>
            </a:r>
          </a:p>
          <a:p>
            <a:endParaRPr lang="pt-BR" dirty="0"/>
          </a:p>
          <a:p>
            <a:r>
              <a:rPr lang="pt-BR" dirty="0"/>
              <a:t>}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C0F493-A4F3-B54B-A745-28E18A8D252E}"/>
              </a:ext>
            </a:extLst>
          </p:cNvPr>
          <p:cNvSpPr/>
          <p:nvPr/>
        </p:nvSpPr>
        <p:spPr>
          <a:xfrm>
            <a:off x="1667824" y="4463450"/>
            <a:ext cx="2609882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sz="2000" dirty="0"/>
              <a:t>resultado</a:t>
            </a:r>
            <a:r>
              <a:rPr lang="pt-BR" sz="2000" dirty="0">
                <a:solidFill>
                  <a:srgbClr val="0070C0"/>
                </a:solidFill>
              </a:rPr>
              <a:t> = soma</a:t>
            </a:r>
            <a:r>
              <a:rPr lang="pt-BR" sz="2000" dirty="0"/>
              <a:t> (</a:t>
            </a:r>
            <a:r>
              <a:rPr lang="pt-BR" sz="2000" dirty="0" err="1">
                <a:solidFill>
                  <a:srgbClr val="00B050"/>
                </a:solidFill>
              </a:rPr>
              <a:t>x</a:t>
            </a:r>
            <a:r>
              <a:rPr lang="pt-BR" sz="2000" dirty="0"/>
              <a:t>, </a:t>
            </a:r>
            <a:r>
              <a:rPr lang="pt-BR" sz="2000" dirty="0" err="1">
                <a:solidFill>
                  <a:srgbClr val="00B050"/>
                </a:solidFill>
              </a:rPr>
              <a:t>y</a:t>
            </a:r>
            <a:r>
              <a:rPr lang="pt-BR" sz="2000" dirty="0"/>
              <a:t>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9AF9AF-EF99-684E-B4C2-C13F1D865D38}"/>
              </a:ext>
            </a:extLst>
          </p:cNvPr>
          <p:cNvSpPr txBox="1"/>
          <p:nvPr/>
        </p:nvSpPr>
        <p:spPr>
          <a:xfrm>
            <a:off x="1667824" y="1404651"/>
            <a:ext cx="3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Estrutura da função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50C72A-B781-BF48-BFAB-D3118286E123}"/>
              </a:ext>
            </a:extLst>
          </p:cNvPr>
          <p:cNvSpPr/>
          <p:nvPr/>
        </p:nvSpPr>
        <p:spPr>
          <a:xfrm>
            <a:off x="1667824" y="4038403"/>
            <a:ext cx="207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Chamada da função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EE2E7-31FB-2340-84BB-7A1C2E1C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40" y="1212450"/>
            <a:ext cx="4030520" cy="50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2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02D76-AE30-7749-B0BC-0E8FB799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– Exemplo 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3688C5-6B3A-C74F-8B37-B0C2227E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50C72A-B781-BF48-BFAB-D3118286E123}"/>
              </a:ext>
            </a:extLst>
          </p:cNvPr>
          <p:cNvSpPr/>
          <p:nvPr/>
        </p:nvSpPr>
        <p:spPr>
          <a:xfrm>
            <a:off x="1845564" y="4739347"/>
            <a:ext cx="255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Chamada de uma função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A472C0C-AAE2-9842-B5BF-34351C7CE748}"/>
              </a:ext>
            </a:extLst>
          </p:cNvPr>
          <p:cNvSpPr/>
          <p:nvPr/>
        </p:nvSpPr>
        <p:spPr>
          <a:xfrm>
            <a:off x="2015065" y="5146315"/>
            <a:ext cx="2218364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rgbClr val="0070C0"/>
                </a:solidFill>
              </a:rPr>
              <a:t>PiscaLed</a:t>
            </a:r>
            <a:r>
              <a:rPr lang="pt-BR" sz="2000" dirty="0"/>
              <a:t>(</a:t>
            </a:r>
            <a:r>
              <a:rPr lang="pt-BR" sz="2000" dirty="0" err="1">
                <a:solidFill>
                  <a:srgbClr val="00B050"/>
                </a:solidFill>
              </a:rPr>
              <a:t>pino_led</a:t>
            </a:r>
            <a:r>
              <a:rPr lang="pt-BR" sz="2000" dirty="0"/>
              <a:t>);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730D83-9913-B242-8208-749AB3ACA957}"/>
              </a:ext>
            </a:extLst>
          </p:cNvPr>
          <p:cNvSpPr txBox="1"/>
          <p:nvPr/>
        </p:nvSpPr>
        <p:spPr>
          <a:xfrm>
            <a:off x="1385302" y="1924632"/>
            <a:ext cx="349758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void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0070C0"/>
                </a:solidFill>
              </a:rPr>
              <a:t>PiscaLed</a:t>
            </a:r>
            <a:r>
              <a:rPr lang="pt-BR" dirty="0"/>
              <a:t>( </a:t>
            </a:r>
            <a:r>
              <a:rPr lang="pt-BR" dirty="0" err="1">
                <a:solidFill>
                  <a:srgbClr val="FF0000"/>
                </a:solidFill>
              </a:rPr>
              <a:t>int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00B050"/>
                </a:solidFill>
              </a:rPr>
              <a:t>pino</a:t>
            </a:r>
            <a:r>
              <a:rPr lang="pt-BR" dirty="0"/>
              <a:t>) {</a:t>
            </a:r>
          </a:p>
          <a:p>
            <a:endParaRPr lang="pt-BR" dirty="0"/>
          </a:p>
          <a:p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pt-BR" dirty="0"/>
              <a:t>(pino, HIGH);</a:t>
            </a:r>
          </a:p>
          <a:p>
            <a:r>
              <a:rPr lang="pt-BR" dirty="0" err="1"/>
              <a:t>delay</a:t>
            </a:r>
            <a:r>
              <a:rPr lang="pt-BR" dirty="0"/>
              <a:t>(1000);</a:t>
            </a:r>
          </a:p>
          <a:p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pt-BR" dirty="0"/>
              <a:t>(pino, LOW);</a:t>
            </a:r>
          </a:p>
          <a:p>
            <a:r>
              <a:rPr lang="pt-BR" dirty="0" err="1"/>
              <a:t>delay</a:t>
            </a:r>
            <a:r>
              <a:rPr lang="pt-BR" dirty="0"/>
              <a:t>(1000);</a:t>
            </a:r>
          </a:p>
          <a:p>
            <a:endParaRPr lang="pt-BR" dirty="0"/>
          </a:p>
          <a:p>
            <a:r>
              <a:rPr lang="pt-BR" dirty="0"/>
              <a:t>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FFF2DE-9523-CB46-9D67-4232876B2F9D}"/>
              </a:ext>
            </a:extLst>
          </p:cNvPr>
          <p:cNvSpPr txBox="1"/>
          <p:nvPr/>
        </p:nvSpPr>
        <p:spPr>
          <a:xfrm>
            <a:off x="1743924" y="1425476"/>
            <a:ext cx="3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Estrutura de uma função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3FB1113-6BF5-0646-B3C1-02F43BA2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59" y="1171640"/>
            <a:ext cx="3731260" cy="49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4BC0-7735-A04A-A897-8A1F600D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3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5F3D9-903A-484F-9DA0-1440753C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9C7011-8D7E-D44A-8085-EB5B543CF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7" b="49186"/>
          <a:stretch/>
        </p:blipFill>
        <p:spPr>
          <a:xfrm>
            <a:off x="1074304" y="2044970"/>
            <a:ext cx="4310476" cy="30270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B4371B-D98B-6148-B09D-DFB056CAA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2" r="19021"/>
          <a:stretch/>
        </p:blipFill>
        <p:spPr>
          <a:xfrm>
            <a:off x="7148162" y="2044970"/>
            <a:ext cx="4508446" cy="266594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9DB1F54-6C13-9744-A4FC-3239F8DCBAB2}"/>
              </a:ext>
            </a:extLst>
          </p:cNvPr>
          <p:cNvCxnSpPr/>
          <p:nvPr/>
        </p:nvCxnSpPr>
        <p:spPr>
          <a:xfrm>
            <a:off x="6097587" y="2044970"/>
            <a:ext cx="0" cy="279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4BC0-7735-A04A-A897-8A1F600D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5F3D9-903A-484F-9DA0-1440753C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659C7D-1DD3-F34C-BE64-CF04FF48EC7D}"/>
              </a:ext>
            </a:extLst>
          </p:cNvPr>
          <p:cNvSpPr txBox="1"/>
          <p:nvPr/>
        </p:nvSpPr>
        <p:spPr>
          <a:xfrm>
            <a:off x="840970" y="1371153"/>
            <a:ext cx="10531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Crie </a:t>
            </a:r>
            <a:r>
              <a:rPr lang="pt-BR" sz="2400" dirty="0">
                <a:solidFill>
                  <a:srgbClr val="309C80"/>
                </a:solidFill>
              </a:rPr>
              <a:t>6 funções </a:t>
            </a:r>
            <a:r>
              <a:rPr lang="pt-BR" sz="2400" dirty="0"/>
              <a:t>para ligar uma sequência de diferentes cores com o LED RGB de 1 em 1 segundo.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AB619A-FCFE-8045-ABFF-30B6199E3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3" t="29910"/>
          <a:stretch/>
        </p:blipFill>
        <p:spPr>
          <a:xfrm rot="16200000">
            <a:off x="4773900" y="1703604"/>
            <a:ext cx="3399750" cy="52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1F169-BB37-1A4C-B227-4AA7CA91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Recebendo dados do Serial Monitor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4D0AA7-0386-3E4A-A979-C8304682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7DFB8B-F70F-1444-A4A8-38E74D1BF688}"/>
              </a:ext>
            </a:extLst>
          </p:cNvPr>
          <p:cNvSpPr/>
          <p:nvPr/>
        </p:nvSpPr>
        <p:spPr>
          <a:xfrm>
            <a:off x="1432392" y="194904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CC6600"/>
                </a:solidFill>
                <a:latin typeface="Consolas" panose="020B0609020204030204" pitchFamily="49" charset="0"/>
              </a:rPr>
              <a:t>String</a:t>
            </a:r>
            <a:r>
              <a:rPr lang="pt-BR" b="1" dirty="0">
                <a:solidFill>
                  <a:srgbClr val="006FE0"/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222222"/>
                </a:solidFill>
                <a:latin typeface="Consolas" panose="020B0609020204030204" pitchFamily="49" charset="0"/>
              </a:rPr>
              <a:t>cor</a:t>
            </a:r>
            <a:r>
              <a:rPr lang="pt-BR" b="1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306CE-19DE-1A4A-AFBD-692CBDA3C0F2}"/>
              </a:ext>
            </a:extLst>
          </p:cNvPr>
          <p:cNvSpPr/>
          <p:nvPr/>
        </p:nvSpPr>
        <p:spPr>
          <a:xfrm>
            <a:off x="1432392" y="3179087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CC6600"/>
                </a:solidFill>
                <a:latin typeface="Consolas" panose="020B0609020204030204" pitchFamily="49" charset="0"/>
              </a:rPr>
              <a:t>Serial</a:t>
            </a:r>
            <a:r>
              <a:rPr lang="pt-BR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pt-BR" b="1" dirty="0" err="1">
                <a:solidFill>
                  <a:srgbClr val="222222"/>
                </a:solidFill>
                <a:latin typeface="Consolas" panose="020B0609020204030204" pitchFamily="49" charset="0"/>
              </a:rPr>
              <a:t>begin</a:t>
            </a:r>
            <a:r>
              <a:rPr lang="pt-BR" b="1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222222"/>
                </a:solidFill>
                <a:latin typeface="Consolas" panose="020B0609020204030204" pitchFamily="49" charset="0"/>
              </a:rPr>
              <a:t>9600</a:t>
            </a:r>
            <a:r>
              <a:rPr lang="pt-BR" b="1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pt-BR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3C8857B-E60E-0941-A633-B02B6537E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7982"/>
              </p:ext>
            </p:extLst>
          </p:nvPr>
        </p:nvGraphicFramePr>
        <p:xfrm>
          <a:off x="1223010" y="4596727"/>
          <a:ext cx="7090622" cy="1188720"/>
        </p:xfrm>
        <a:graphic>
          <a:graphicData uri="http://schemas.openxmlformats.org/drawingml/2006/table">
            <a:tbl>
              <a:tblPr/>
              <a:tblGrid>
                <a:gridCol w="299297">
                  <a:extLst>
                    <a:ext uri="{9D8B030D-6E8A-4147-A177-3AD203B41FA5}">
                      <a16:colId xmlns:a16="http://schemas.microsoft.com/office/drawing/2014/main" val="772624733"/>
                    </a:ext>
                  </a:extLst>
                </a:gridCol>
                <a:gridCol w="6791325">
                  <a:extLst>
                    <a:ext uri="{9D8B030D-6E8A-4147-A177-3AD203B41FA5}">
                      <a16:colId xmlns:a16="http://schemas.microsoft.com/office/drawing/2014/main" val="3140931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endParaRPr lang="pt-BR" b="1" dirty="0">
                        <a:solidFill>
                          <a:srgbClr val="D4D4D4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b="1" dirty="0" err="1">
                          <a:solidFill>
                            <a:srgbClr val="CC6600"/>
                          </a:solidFill>
                          <a:effectLst/>
                          <a:latin typeface="inherit"/>
                        </a:rPr>
                        <a:t>if</a:t>
                      </a:r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b="1" dirty="0" err="1">
                          <a:solidFill>
                            <a:srgbClr val="CC6600"/>
                          </a:solidFill>
                          <a:effectLst/>
                          <a:latin typeface="inherit"/>
                        </a:rPr>
                        <a:t>Serial</a:t>
                      </a:r>
                      <a:r>
                        <a:rPr lang="pt-BR" b="1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b="1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available</a:t>
                      </a:r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()){</a:t>
                      </a:r>
                      <a:endParaRPr lang="pt-BR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pt-BR" b="1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pt-BR" b="1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cor</a:t>
                      </a:r>
                      <a:r>
                        <a:rPr lang="pt-BR" b="1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b="1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pt-BR" b="1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b="1" dirty="0" err="1">
                          <a:solidFill>
                            <a:srgbClr val="CC6600"/>
                          </a:solidFill>
                          <a:effectLst/>
                          <a:latin typeface="inherit"/>
                        </a:rPr>
                        <a:t>Serial</a:t>
                      </a:r>
                      <a:r>
                        <a:rPr lang="pt-BR" b="1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b="1" dirty="0" err="1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readString</a:t>
                      </a:r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();</a:t>
                      </a:r>
                      <a:endParaRPr lang="pt-BR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pt-BR" b="1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 </a:t>
                      </a:r>
                      <a:r>
                        <a:rPr lang="pt-BR" b="1" dirty="0" err="1">
                          <a:solidFill>
                            <a:srgbClr val="CC6600"/>
                          </a:solidFill>
                          <a:effectLst/>
                          <a:latin typeface="inherit"/>
                        </a:rPr>
                        <a:t>Serial</a:t>
                      </a:r>
                      <a:r>
                        <a:rPr lang="pt-BR" b="1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b="1" dirty="0" err="1">
                          <a:solidFill>
                            <a:srgbClr val="CC6600"/>
                          </a:solidFill>
                          <a:effectLst/>
                          <a:latin typeface="inherit"/>
                        </a:rPr>
                        <a:t>println</a:t>
                      </a:r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b="1" dirty="0">
                          <a:solidFill>
                            <a:srgbClr val="222222"/>
                          </a:solidFill>
                          <a:effectLst/>
                          <a:latin typeface="inherit"/>
                        </a:rPr>
                        <a:t>cor</a:t>
                      </a:r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pt-BR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pt-BR" b="1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pt-BR" b="1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52589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3259698-7165-F849-B699-E29716ADDD37}"/>
              </a:ext>
            </a:extLst>
          </p:cNvPr>
          <p:cNvSpPr txBox="1"/>
          <p:nvPr/>
        </p:nvSpPr>
        <p:spPr>
          <a:xfrm>
            <a:off x="1432392" y="1619365"/>
            <a:ext cx="279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// Declarar variável </a:t>
            </a:r>
            <a:r>
              <a:rPr lang="pt-BR" dirty="0" err="1">
                <a:solidFill>
                  <a:schemeClr val="bg1">
                    <a:lumMod val="65000"/>
                  </a:schemeClr>
                </a:solidFill>
              </a:rPr>
              <a:t>string</a:t>
            </a:r>
            <a:endParaRPr lang="pt-B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0B469CC-E50B-2746-BC58-9A9AC7277237}"/>
              </a:ext>
            </a:extLst>
          </p:cNvPr>
          <p:cNvSpPr/>
          <p:nvPr/>
        </p:nvSpPr>
        <p:spPr>
          <a:xfrm>
            <a:off x="1390482" y="2877576"/>
            <a:ext cx="4461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// Iniciar comunicação serial na função SETUP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0312C5-1696-BE45-B2FB-731A82D56E4D}"/>
              </a:ext>
            </a:extLst>
          </p:cNvPr>
          <p:cNvSpPr/>
          <p:nvPr/>
        </p:nvSpPr>
        <p:spPr>
          <a:xfrm>
            <a:off x="1342308" y="4113943"/>
            <a:ext cx="4168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// Ler a comunicação serial na função loop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C37063D-DF3C-8F46-9121-D662E710E225}"/>
              </a:ext>
            </a:extLst>
          </p:cNvPr>
          <p:cNvSpPr/>
          <p:nvPr/>
        </p:nvSpPr>
        <p:spPr>
          <a:xfrm>
            <a:off x="7882890" y="1487686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"Vermelho"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vermelhoFuncao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"Azul"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azulFuncao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"Verde"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verdeFuncao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"Amarelo"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amareloFuncao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"Roxo"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roxoFuncao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rgbClr val="CC6600"/>
                </a:solidFill>
                <a:latin typeface="inherit"/>
              </a:rPr>
              <a:t>if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cor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222222"/>
                </a:solidFill>
                <a:latin typeface="inherit"/>
              </a:rPr>
              <a:t>==</a:t>
            </a:r>
            <a:r>
              <a:rPr lang="pt-BR" sz="1600" b="1" dirty="0">
                <a:solidFill>
                  <a:srgbClr val="006FE0"/>
                </a:solidFill>
                <a:latin typeface="inherit"/>
              </a:rPr>
              <a:t> </a:t>
            </a:r>
            <a:r>
              <a:rPr lang="pt-BR" sz="1600" b="1" dirty="0">
                <a:solidFill>
                  <a:srgbClr val="006699"/>
                </a:solidFill>
                <a:latin typeface="inherit"/>
              </a:rPr>
              <a:t>"Branco"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){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6FE0"/>
                </a:solidFill>
                <a:latin typeface="inherit"/>
              </a:rPr>
              <a:t>  </a:t>
            </a:r>
            <a:r>
              <a:rPr lang="pt-BR" sz="1600" b="1" dirty="0" err="1">
                <a:solidFill>
                  <a:srgbClr val="222222"/>
                </a:solidFill>
                <a:latin typeface="inherit"/>
              </a:rPr>
              <a:t>brancoFuncao</a:t>
            </a:r>
            <a:r>
              <a:rPr lang="pt-BR" sz="1600" b="1" dirty="0">
                <a:solidFill>
                  <a:srgbClr val="333333"/>
                </a:solidFill>
                <a:latin typeface="inherit"/>
              </a:rPr>
              <a:t>();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33333"/>
                </a:solidFill>
                <a:latin typeface="inherit"/>
              </a:rPr>
              <a:t>}</a:t>
            </a:r>
            <a:endParaRPr lang="pt-BR" sz="16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025726-7C6F-7244-AAE2-811AF6A0E728}"/>
              </a:ext>
            </a:extLst>
          </p:cNvPr>
          <p:cNvSpPr txBox="1"/>
          <p:nvPr/>
        </p:nvSpPr>
        <p:spPr>
          <a:xfrm>
            <a:off x="514350" y="1632704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BA4D0E-C938-AD44-87EB-F90D2E3CF2AD}"/>
              </a:ext>
            </a:extLst>
          </p:cNvPr>
          <p:cNvSpPr txBox="1"/>
          <p:nvPr/>
        </p:nvSpPr>
        <p:spPr>
          <a:xfrm>
            <a:off x="514350" y="2755552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40E44DB-BE13-2044-B4AD-D3BC0BD8CE38}"/>
              </a:ext>
            </a:extLst>
          </p:cNvPr>
          <p:cNvSpPr txBox="1"/>
          <p:nvPr/>
        </p:nvSpPr>
        <p:spPr>
          <a:xfrm>
            <a:off x="514350" y="4106078"/>
            <a:ext cx="70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255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4BC0-7735-A04A-A897-8A1F600D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25F3D9-903A-484F-9DA0-1440753C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BBD229-4EA6-A640-A65A-1B5B1966A16B}"/>
              </a:ext>
            </a:extLst>
          </p:cNvPr>
          <p:cNvSpPr txBox="1"/>
          <p:nvPr/>
        </p:nvSpPr>
        <p:spPr>
          <a:xfrm>
            <a:off x="968397" y="1475916"/>
            <a:ext cx="98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Faça um programa que receba uma cor desejada pelo serial monitor e acenda a cor escolhida no </a:t>
            </a:r>
            <a:r>
              <a:rPr lang="pt-BR" sz="2400" dirty="0" err="1"/>
              <a:t>led</a:t>
            </a:r>
            <a:r>
              <a:rPr lang="pt-BR" sz="2400" dirty="0"/>
              <a:t> RGB.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36AEC0-69E0-594B-859B-5E2B88AAD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2554817"/>
            <a:ext cx="4457700" cy="290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319159-5FA5-C84D-84E0-621865BC2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6" t="24463" r="28161" b="26533"/>
          <a:stretch/>
        </p:blipFill>
        <p:spPr>
          <a:xfrm>
            <a:off x="1731978" y="3200400"/>
            <a:ext cx="3079295" cy="23976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4852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Controle Remoto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4" y="1767840"/>
            <a:ext cx="3539320" cy="395224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404" y="3916680"/>
            <a:ext cx="2103120" cy="21031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760" y="1280160"/>
            <a:ext cx="3512821" cy="35128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87" y="1518920"/>
            <a:ext cx="2545080" cy="25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CR - Funcionamento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970" y="1802291"/>
            <a:ext cx="7081385" cy="40233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Cada </a:t>
            </a:r>
            <a:r>
              <a:rPr lang="pt-BR" sz="2800" dirty="0">
                <a:solidFill>
                  <a:srgbClr val="FF0000"/>
                </a:solidFill>
              </a:rPr>
              <a:t>botão</a:t>
            </a:r>
            <a:r>
              <a:rPr lang="pt-BR" sz="2800" dirty="0">
                <a:solidFill>
                  <a:schemeClr val="tx1"/>
                </a:solidFill>
              </a:rPr>
              <a:t> do controle remoto possui </a:t>
            </a:r>
            <a:r>
              <a:rPr lang="pt-BR" sz="2800" dirty="0">
                <a:solidFill>
                  <a:srgbClr val="FF0000"/>
                </a:solidFill>
              </a:rPr>
              <a:t>um código</a:t>
            </a:r>
            <a:r>
              <a:rPr lang="pt-BR" sz="2800" dirty="0">
                <a:solidFill>
                  <a:schemeClr val="tx1"/>
                </a:solidFill>
              </a:rPr>
              <a:t>, que é enviado para um receptor infravermelho.</a:t>
            </a:r>
          </a:p>
          <a:p>
            <a:pPr marL="0" indent="0" algn="just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O </a:t>
            </a:r>
            <a:r>
              <a:rPr lang="pt-BR" sz="2800" dirty="0" err="1">
                <a:solidFill>
                  <a:schemeClr val="tx1"/>
                </a:solidFill>
              </a:rPr>
              <a:t>Arduino</a:t>
            </a:r>
            <a:r>
              <a:rPr lang="pt-BR" sz="2800" dirty="0">
                <a:solidFill>
                  <a:schemeClr val="tx1"/>
                </a:solidFill>
              </a:rPr>
              <a:t>, o </a:t>
            </a:r>
            <a:r>
              <a:rPr lang="pt-BR" sz="2800" dirty="0">
                <a:solidFill>
                  <a:srgbClr val="FF0000"/>
                </a:solidFill>
              </a:rPr>
              <a:t>decodifica</a:t>
            </a:r>
            <a:r>
              <a:rPr lang="pt-BR" sz="2800" dirty="0">
                <a:solidFill>
                  <a:schemeClr val="tx1"/>
                </a:solidFill>
              </a:rPr>
              <a:t> o sinal recebido pelo receptor IR para executar uma determinada 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52" y="1935143"/>
            <a:ext cx="3523828" cy="31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Remoto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99" y="1529685"/>
            <a:ext cx="3540761" cy="2655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39" y="4327496"/>
            <a:ext cx="3403600" cy="184978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b="5251"/>
          <a:stretch/>
        </p:blipFill>
        <p:spPr>
          <a:xfrm>
            <a:off x="1190308" y="1321738"/>
            <a:ext cx="6096000" cy="35232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700250-91E7-734D-AD3B-AE34C65690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57138" r="6115" b="17018"/>
          <a:stretch/>
        </p:blipFill>
        <p:spPr>
          <a:xfrm>
            <a:off x="404495" y="4976146"/>
            <a:ext cx="7396480" cy="12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0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da Biblioteca </a:t>
            </a:r>
            <a:r>
              <a:rPr lang="pt-BR" dirty="0" err="1"/>
              <a:t>IRemote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165" y="1903659"/>
            <a:ext cx="5965521" cy="35827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52170" y="2171535"/>
            <a:ext cx="48682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utilizar as funções do controle remoto infravermelho, é necessário a instalação da biblioteca </a:t>
            </a:r>
            <a:r>
              <a:rPr lang="pt-BR" sz="2400" dirty="0" err="1"/>
              <a:t>IRemote</a:t>
            </a:r>
            <a:r>
              <a:rPr lang="pt-BR" sz="2400" dirty="0"/>
              <a:t>:</a:t>
            </a:r>
          </a:p>
          <a:p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Fazer o download da </a:t>
            </a:r>
            <a:r>
              <a:rPr lang="pt-BR" sz="2400" dirty="0" err="1"/>
              <a:t>IRemote</a:t>
            </a:r>
            <a:r>
              <a:rPr lang="pt-BR" sz="24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Descompactar a pasta .zip;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Colocar no diretório do </a:t>
            </a:r>
            <a:r>
              <a:rPr lang="pt-BR" sz="2400" dirty="0" err="1"/>
              <a:t>Arduino</a:t>
            </a:r>
            <a:r>
              <a:rPr lang="pt-BR" sz="2400" dirty="0"/>
              <a:t> dentro da pasta </a:t>
            </a:r>
            <a:r>
              <a:rPr lang="pt-BR" sz="2400" i="1" dirty="0" err="1"/>
              <a:t>libraries</a:t>
            </a:r>
            <a:r>
              <a:rPr lang="pt-BR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1028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AE10-E843-1549-AEBB-FE7BB06C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RGB – Cátodo </a:t>
            </a:r>
            <a:r>
              <a:rPr lang="pt-BR" dirty="0" err="1"/>
              <a:t>Comun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4E2D57-9C4B-DD44-B3A0-EBA8E0F0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2F433A-F5E7-BA48-B66E-D52FA7D32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" t="28612" r="66453" b="9210"/>
          <a:stretch/>
        </p:blipFill>
        <p:spPr>
          <a:xfrm>
            <a:off x="3098395" y="1715310"/>
            <a:ext cx="3616281" cy="35480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EFCA3-7FA4-0A40-A51C-DC1A0405D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62"/>
          <a:stretch/>
        </p:blipFill>
        <p:spPr>
          <a:xfrm>
            <a:off x="285759" y="1235667"/>
            <a:ext cx="2500313" cy="4507336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4B727B6-3F9D-3044-ACBC-33A1B728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31068"/>
              </p:ext>
            </p:extLst>
          </p:nvPr>
        </p:nvGraphicFramePr>
        <p:xfrm>
          <a:off x="7858126" y="1715310"/>
          <a:ext cx="3643311" cy="159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012">
                  <a:extLst>
                    <a:ext uri="{9D8B030D-6E8A-4147-A177-3AD203B41FA5}">
                      <a16:colId xmlns:a16="http://schemas.microsoft.com/office/drawing/2014/main" val="388027698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4231070285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3546177259"/>
                    </a:ext>
                  </a:extLst>
                </a:gridCol>
              </a:tblGrid>
              <a:tr h="48005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Brilho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3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2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69148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C129B89-6509-A549-BE88-EF69C0DC0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60651"/>
              </p:ext>
            </p:extLst>
          </p:nvPr>
        </p:nvGraphicFramePr>
        <p:xfrm>
          <a:off x="7858125" y="3670788"/>
          <a:ext cx="3643311" cy="159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012">
                  <a:extLst>
                    <a:ext uri="{9D8B030D-6E8A-4147-A177-3AD203B41FA5}">
                      <a16:colId xmlns:a16="http://schemas.microsoft.com/office/drawing/2014/main" val="388027698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4231070285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3546177259"/>
                    </a:ext>
                  </a:extLst>
                </a:gridCol>
              </a:tblGrid>
              <a:tr h="48005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Brilho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3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2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69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37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960380" cy="1016000"/>
          </a:xfrm>
        </p:spPr>
        <p:txBody>
          <a:bodyPr>
            <a:normAutofit fontScale="90000"/>
          </a:bodyPr>
          <a:lstStyle/>
          <a:p>
            <a:r>
              <a:rPr lang="pt-BR" dirty="0"/>
              <a:t>Montagem – Controle Remoto e Receptor </a:t>
            </a:r>
            <a:r>
              <a:rPr lang="en-US" dirty="0"/>
              <a:t> IR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90" y="1638300"/>
            <a:ext cx="5943600" cy="43891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41" y="1638300"/>
            <a:ext cx="1782469" cy="309523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0" y="1888733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6B7FB-2131-1749-8F86-728CD5E0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 Receptor IR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2E222D-6484-C74C-937D-B01A02CA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409614-06B0-8546-85FC-C7622DDA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0" y="1870993"/>
            <a:ext cx="8115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0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970" y="230569"/>
            <a:ext cx="10546168" cy="10160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Projeto 1 – Lendo dados do Controle Remoto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" t="7602"/>
          <a:stretch/>
        </p:blipFill>
        <p:spPr>
          <a:xfrm>
            <a:off x="657226" y="1246569"/>
            <a:ext cx="5943600" cy="50659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35" y="1956142"/>
            <a:ext cx="381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B6DC4-34C3-8B4C-A28B-FD84FF5E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4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447658-2DA5-3241-A0CB-36151663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A22DAF-453F-5649-A7A6-FCB78D20CD83}"/>
              </a:ext>
            </a:extLst>
          </p:cNvPr>
          <p:cNvSpPr txBox="1"/>
          <p:nvPr/>
        </p:nvSpPr>
        <p:spPr>
          <a:xfrm>
            <a:off x="840970" y="1654492"/>
            <a:ext cx="10252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Faça com que as  teclas numéricas do controle remoto acendam cores diferentes no display de RGB</a:t>
            </a:r>
            <a:r>
              <a:rPr lang="pt-BR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39FC57-4534-F74E-BFCA-103F6836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2714624"/>
            <a:ext cx="3303587" cy="33035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42A2A7-DA69-5044-91E7-4DF9D1EE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564" y="2714624"/>
            <a:ext cx="2990850" cy="2990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36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Teclado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3044" y="1783440"/>
            <a:ext cx="6002056" cy="4023360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Utilizado para a entrada de dados, como por exemplo, senhas, notas nomes e etc...</a:t>
            </a:r>
          </a:p>
          <a:p>
            <a:pPr algn="just"/>
            <a:endParaRPr lang="pt-BR" sz="2800" dirty="0"/>
          </a:p>
          <a:p>
            <a:pPr algn="just"/>
            <a:r>
              <a:rPr lang="pt-BR" sz="2800" dirty="0"/>
              <a:t> Possui 16 teclas, dispostos em 4 linhas x 4 colunas e um conector de 8 pinos para ligação.</a:t>
            </a:r>
          </a:p>
        </p:txBody>
      </p:sp>
      <p:pic>
        <p:nvPicPr>
          <p:cNvPr id="1026" name="Picture 2" descr="Resultado de imagem para teclado matricial 4 x4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1405989"/>
            <a:ext cx="4347804" cy="39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do teclado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É utilizado em aplicações na qual o usuário precisa interagir com um sistema, como:</a:t>
            </a:r>
          </a:p>
          <a:p>
            <a:endParaRPr lang="pt-B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 Computadores;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Calculadoras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Controles Remotos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Controle de acesso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71" y="2142503"/>
            <a:ext cx="2114550" cy="21621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34" y="4222096"/>
            <a:ext cx="4506742" cy="18778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22" y="2506025"/>
            <a:ext cx="1703347" cy="15117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1" y="4089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970" y="1357131"/>
            <a:ext cx="10221771" cy="467271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/>
              <a:t> É um </a:t>
            </a:r>
            <a:r>
              <a:rPr lang="pt-BR" sz="2800" dirty="0">
                <a:solidFill>
                  <a:srgbClr val="FF0000"/>
                </a:solidFill>
              </a:rPr>
              <a:t>espaço</a:t>
            </a:r>
            <a:r>
              <a:rPr lang="pt-BR" sz="2800" dirty="0"/>
              <a:t> reservado </a:t>
            </a:r>
            <a:r>
              <a:rPr lang="pt-BR" sz="2800" dirty="0">
                <a:solidFill>
                  <a:srgbClr val="FF0000"/>
                </a:solidFill>
              </a:rPr>
              <a:t>na memória </a:t>
            </a:r>
            <a:r>
              <a:rPr lang="pt-BR" sz="2800" dirty="0"/>
              <a:t>do computador que permite </a:t>
            </a:r>
            <a:r>
              <a:rPr lang="pt-BR" sz="2800" dirty="0">
                <a:solidFill>
                  <a:schemeClr val="tx1"/>
                </a:solidFill>
              </a:rPr>
              <a:t>armazenar um </a:t>
            </a:r>
            <a:r>
              <a:rPr lang="pt-BR" sz="2800" dirty="0">
                <a:solidFill>
                  <a:srgbClr val="FF0000"/>
                </a:solidFill>
              </a:rPr>
              <a:t>conjunto de valores</a:t>
            </a:r>
            <a:r>
              <a:rPr lang="pt-BR" sz="28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/>
              <a:t>Valores </a:t>
            </a:r>
            <a:r>
              <a:rPr lang="pt-BR" sz="2800" dirty="0">
                <a:solidFill>
                  <a:schemeClr val="tx1"/>
                </a:solidFill>
              </a:rPr>
              <a:t>armazenados em </a:t>
            </a:r>
            <a:r>
              <a:rPr lang="pt-BR" sz="2800" dirty="0" err="1">
                <a:solidFill>
                  <a:srgbClr val="FF0000"/>
                </a:solidFill>
              </a:rPr>
              <a:t>sequ</a:t>
            </a:r>
            <a:r>
              <a:rPr lang="en-US" sz="2800" dirty="0" err="1">
                <a:solidFill>
                  <a:srgbClr val="FF0000"/>
                </a:solidFill>
              </a:rPr>
              <a:t>ê</a:t>
            </a:r>
            <a:r>
              <a:rPr lang="pt-BR" sz="2800" dirty="0" err="1">
                <a:solidFill>
                  <a:srgbClr val="FF0000"/>
                </a:solidFill>
              </a:rPr>
              <a:t>ncia</a:t>
            </a:r>
            <a:r>
              <a:rPr lang="pt-BR" sz="2800" dirty="0"/>
              <a:t>, um após o outro, e podemos livremente </a:t>
            </a:r>
            <a:r>
              <a:rPr lang="pt-BR" sz="2800" dirty="0">
                <a:solidFill>
                  <a:srgbClr val="FF0000"/>
                </a:solidFill>
              </a:rPr>
              <a:t>acessar </a:t>
            </a:r>
            <a:r>
              <a:rPr lang="pt-BR" sz="2800" dirty="0">
                <a:solidFill>
                  <a:schemeClr val="tx1"/>
                </a:solidFill>
              </a:rPr>
              <a:t>qualquer valor do conjunto</a:t>
            </a:r>
            <a:r>
              <a:rPr lang="pt-BR" sz="2800" dirty="0"/>
              <a:t>.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40970" y="3462097"/>
          <a:ext cx="5139760" cy="74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748">
                <a:tc>
                  <a:txBody>
                    <a:bodyPr/>
                    <a:lstStyle/>
                    <a:p>
                      <a:r>
                        <a:rPr lang="pt-BR" dirty="0"/>
                        <a:t>Juvenal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</a:t>
                      </a:r>
                      <a:r>
                        <a:rPr lang="pt-BR" baseline="0" dirty="0"/>
                        <a:t>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840970" y="4519600"/>
            <a:ext cx="703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309C80"/>
                </a:solidFill>
              </a:rPr>
              <a:t>int</a:t>
            </a:r>
            <a:r>
              <a:rPr lang="pt-BR" sz="2400" dirty="0">
                <a:solidFill>
                  <a:srgbClr val="309C80"/>
                </a:solidFill>
              </a:rPr>
              <a:t> </a:t>
            </a:r>
            <a:r>
              <a:rPr lang="pt-BR" sz="2400" dirty="0" err="1"/>
              <a:t>Juvenal_Notas</a:t>
            </a:r>
            <a:r>
              <a:rPr lang="pt-BR" sz="2400" dirty="0"/>
              <a:t>[4] = { 4, 5, 2, 8} ;</a:t>
            </a:r>
          </a:p>
          <a:p>
            <a:endParaRPr lang="pt-BR" sz="2400" dirty="0"/>
          </a:p>
          <a:p>
            <a:r>
              <a:rPr lang="pt-BR" sz="2400" dirty="0" err="1">
                <a:solidFill>
                  <a:srgbClr val="309C80"/>
                </a:solidFill>
              </a:rPr>
              <a:t>int</a:t>
            </a:r>
            <a:r>
              <a:rPr lang="pt-BR" sz="2400" dirty="0">
                <a:solidFill>
                  <a:srgbClr val="309C80"/>
                </a:solidFill>
              </a:rPr>
              <a:t> </a:t>
            </a:r>
            <a:r>
              <a:rPr lang="pt-BR" sz="2400" dirty="0" err="1"/>
              <a:t>Juvenal_Notas</a:t>
            </a:r>
            <a:r>
              <a:rPr lang="pt-BR" sz="2400" dirty="0"/>
              <a:t>[  ] = { 4, 5, 2, 8};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006017"/>
            <a:ext cx="2407080" cy="1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48" y="3453789"/>
            <a:ext cx="2260820" cy="228627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Mudando valor de um vetor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1755197" y="1802195"/>
          <a:ext cx="5139760" cy="74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748">
                <a:tc>
                  <a:txBody>
                    <a:bodyPr/>
                    <a:lstStyle/>
                    <a:p>
                      <a:r>
                        <a:rPr lang="pt-BR" dirty="0"/>
                        <a:t>Juvenal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</a:t>
                      </a:r>
                      <a:r>
                        <a:rPr lang="pt-BR" baseline="0" dirty="0"/>
                        <a:t>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26177" y="3247077"/>
            <a:ext cx="9247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 err="1">
                <a:solidFill>
                  <a:srgbClr val="309C80"/>
                </a:solidFill>
              </a:rPr>
              <a:t>int</a:t>
            </a:r>
            <a:r>
              <a:rPr lang="pt-BR" sz="2400" dirty="0">
                <a:solidFill>
                  <a:srgbClr val="309C80"/>
                </a:solidFill>
              </a:rPr>
              <a:t> </a:t>
            </a:r>
            <a:r>
              <a:rPr lang="pt-BR" sz="2400" dirty="0" err="1"/>
              <a:t>Juvenal_Notas</a:t>
            </a:r>
            <a:r>
              <a:rPr lang="pt-BR" sz="2400" dirty="0"/>
              <a:t>[  ] = { 4, 5, 2, 8};  </a:t>
            </a:r>
            <a:r>
              <a:rPr lang="pt-BR" sz="2000" dirty="0">
                <a:solidFill>
                  <a:schemeClr val="bg1">
                    <a:lumMod val="75000"/>
                  </a:schemeClr>
                </a:solidFill>
              </a:rPr>
              <a:t>//Notas armazenadas</a:t>
            </a:r>
          </a:p>
          <a:p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sz="2400" dirty="0">
                <a:solidFill>
                  <a:srgbClr val="FF0000"/>
                </a:solidFill>
              </a:rPr>
              <a:t>Mudando a nota da  3 prova do Juvenal:   </a:t>
            </a:r>
            <a:endParaRPr lang="pt-BR" sz="2400" dirty="0"/>
          </a:p>
          <a:p>
            <a:r>
              <a:rPr lang="pt-BR" sz="2400" dirty="0" err="1"/>
              <a:t>Juvenal_Notas</a:t>
            </a:r>
            <a:r>
              <a:rPr lang="pt-BR" sz="2400" dirty="0"/>
              <a:t> [2] = 4; </a:t>
            </a:r>
            <a:r>
              <a:rPr lang="pt-BR" sz="2000" dirty="0">
                <a:solidFill>
                  <a:schemeClr val="bg1">
                    <a:lumMod val="75000"/>
                  </a:schemeClr>
                </a:solidFill>
              </a:rPr>
              <a:t>// Vetor recebendo um novo valor no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índice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2</a:t>
            </a:r>
            <a:endParaRPr lang="pt-BR" sz="2000" dirty="0">
              <a:solidFill>
                <a:schemeClr val="bg1">
                  <a:lumMod val="75000"/>
                </a:schemeClr>
              </a:solidFill>
            </a:endParaRPr>
          </a:p>
          <a:p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14985" y="2693079"/>
            <a:ext cx="50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0                 1                  2                 3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4" name="Conector de Seta Reta 3"/>
          <p:cNvCxnSpPr>
            <a:stCxn id="7" idx="3"/>
          </p:cNvCxnSpPr>
          <p:nvPr/>
        </p:nvCxnSpPr>
        <p:spPr>
          <a:xfrm flipV="1">
            <a:off x="6835169" y="1802195"/>
            <a:ext cx="1094628" cy="107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109679" y="1394085"/>
            <a:ext cx="2758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Qualquer valor do vetor pode ser acessado </a:t>
            </a:r>
            <a:r>
              <a:rPr lang="pt-BR" dirty="0" err="1"/>
              <a:t>atrav</a:t>
            </a:r>
            <a:r>
              <a:rPr lang="en-US" dirty="0" err="1"/>
              <a:t>és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índice</a:t>
            </a:r>
            <a:r>
              <a:rPr lang="en-US" dirty="0"/>
              <a:t> (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posição</a:t>
            </a:r>
            <a:r>
              <a:rPr lang="en-US" dirty="0"/>
              <a:t>).</a:t>
            </a:r>
            <a:endParaRPr lang="pt-BR" dirty="0"/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1289154" y="5276538"/>
            <a:ext cx="359764" cy="27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39842" y="5631769"/>
            <a:ext cx="245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Nome do vetor na </a:t>
            </a:r>
            <a:r>
              <a:rPr lang="pt-BR" dirty="0" err="1">
                <a:solidFill>
                  <a:srgbClr val="FF0000"/>
                </a:solidFill>
              </a:rPr>
              <a:t>mem</a:t>
            </a:r>
            <a:r>
              <a:rPr lang="en-US" dirty="0" err="1">
                <a:solidFill>
                  <a:srgbClr val="FF0000"/>
                </a:solidFill>
              </a:rPr>
              <a:t>ória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2698229" y="5276538"/>
            <a:ext cx="314794" cy="27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164100" y="5631769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posição</a:t>
            </a:r>
            <a:r>
              <a:rPr lang="en-US" dirty="0">
                <a:solidFill>
                  <a:srgbClr val="FF0000"/>
                </a:solidFill>
              </a:rPr>
              <a:t> do </a:t>
            </a:r>
            <a:r>
              <a:rPr lang="en-US" dirty="0" err="1">
                <a:solidFill>
                  <a:srgbClr val="FF0000"/>
                </a:solidFill>
              </a:rPr>
              <a:t>vetor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desejada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02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- </a:t>
            </a:r>
            <a:r>
              <a:rPr lang="en-US" dirty="0" err="1"/>
              <a:t>Vetores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970" y="1304944"/>
            <a:ext cx="10603318" cy="4023360"/>
          </a:xfrm>
        </p:spPr>
        <p:txBody>
          <a:bodyPr/>
          <a:lstStyle/>
          <a:p>
            <a:r>
              <a:rPr lang="pt-BR" sz="2800" dirty="0">
                <a:solidFill>
                  <a:schemeClr val="tx1"/>
                </a:solidFill>
              </a:rPr>
              <a:t>Suponha que estamos criando um sistema em que as notas do aluno Betinho, e de outros alunos,  precise ser inserida ao longo do semestre, e </a:t>
            </a:r>
            <a:r>
              <a:rPr lang="pt-BR" sz="2800" dirty="0" err="1">
                <a:solidFill>
                  <a:schemeClr val="tx1"/>
                </a:solidFill>
              </a:rPr>
              <a:t>n</a:t>
            </a:r>
            <a:r>
              <a:rPr lang="en-US" sz="2800" dirty="0" err="1">
                <a:solidFill>
                  <a:schemeClr val="tx1"/>
                </a:solidFill>
              </a:rPr>
              <a:t>ão</a:t>
            </a:r>
            <a:r>
              <a:rPr lang="en-US" sz="2800" dirty="0">
                <a:solidFill>
                  <a:schemeClr val="tx1"/>
                </a:solidFill>
              </a:rPr>
              <a:t> de </a:t>
            </a:r>
            <a:r>
              <a:rPr lang="en-US" sz="2800" dirty="0" err="1">
                <a:solidFill>
                  <a:schemeClr val="tx1"/>
                </a:solidFill>
              </a:rPr>
              <a:t>uma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vez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40970" y="3158467"/>
            <a:ext cx="10058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Podemos criar um espaço na </a:t>
            </a:r>
            <a:r>
              <a:rPr lang="pt-BR" sz="2000" dirty="0" err="1"/>
              <a:t>mem</a:t>
            </a:r>
            <a:r>
              <a:rPr lang="en-US" sz="2000" dirty="0" err="1"/>
              <a:t>ória</a:t>
            </a:r>
            <a:r>
              <a:rPr lang="en-US" sz="2000" dirty="0"/>
              <a:t>  para </a:t>
            </a:r>
            <a:r>
              <a:rPr lang="en-US" sz="2000" dirty="0" err="1"/>
              <a:t>armazená-las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decorrer</a:t>
            </a:r>
            <a:r>
              <a:rPr lang="en-US" sz="2000" dirty="0"/>
              <a:t> do </a:t>
            </a:r>
            <a:r>
              <a:rPr lang="en-US" sz="2000" dirty="0" err="1"/>
              <a:t>semestre</a:t>
            </a:r>
            <a:r>
              <a:rPr lang="en-US" sz="2000" dirty="0"/>
              <a:t> no  </a:t>
            </a:r>
            <a:r>
              <a:rPr lang="en-US" sz="2000" dirty="0" err="1"/>
              <a:t>código</a:t>
            </a:r>
            <a:r>
              <a:rPr lang="en-US" sz="2000" dirty="0"/>
              <a:t> de </a:t>
            </a:r>
            <a:r>
              <a:rPr lang="en-US" sz="2000" dirty="0" err="1"/>
              <a:t>três</a:t>
            </a:r>
            <a:r>
              <a:rPr lang="en-US" sz="2000" dirty="0"/>
              <a:t> </a:t>
            </a:r>
            <a:r>
              <a:rPr lang="en-US" sz="2000" dirty="0" err="1"/>
              <a:t>maneiras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 err="1">
                <a:solidFill>
                  <a:srgbClr val="31969B"/>
                </a:solidFill>
              </a:rPr>
              <a:t>Int</a:t>
            </a:r>
            <a:r>
              <a:rPr lang="en-US" sz="2000" dirty="0"/>
              <a:t> </a:t>
            </a:r>
            <a:r>
              <a:rPr lang="en-US" sz="2000" dirty="0" err="1"/>
              <a:t>Betinho_notas</a:t>
            </a:r>
            <a:r>
              <a:rPr lang="en-US" sz="2000" dirty="0"/>
              <a:t>[ ]= {0, 0, 0, 0}</a:t>
            </a:r>
          </a:p>
          <a:p>
            <a:r>
              <a:rPr lang="en-US" sz="2000" dirty="0" err="1">
                <a:solidFill>
                  <a:srgbClr val="31969B"/>
                </a:solidFill>
              </a:rPr>
              <a:t>Int</a:t>
            </a:r>
            <a:r>
              <a:rPr lang="en-US" sz="2000" dirty="0">
                <a:solidFill>
                  <a:srgbClr val="31969B"/>
                </a:solidFill>
              </a:rPr>
              <a:t> </a:t>
            </a:r>
            <a:r>
              <a:rPr lang="en-US" sz="2000" dirty="0"/>
              <a:t> </a:t>
            </a:r>
            <a:r>
              <a:rPr lang="en-US" sz="2000" dirty="0" err="1"/>
              <a:t>Betinho_notas</a:t>
            </a:r>
            <a:r>
              <a:rPr lang="en-US" sz="2000" dirty="0"/>
              <a:t> [4] = {0,0,0,0}</a:t>
            </a:r>
          </a:p>
          <a:p>
            <a:r>
              <a:rPr lang="en-US" sz="2000" dirty="0" err="1">
                <a:solidFill>
                  <a:srgbClr val="31969B"/>
                </a:solidFill>
              </a:rPr>
              <a:t>Int</a:t>
            </a:r>
            <a:r>
              <a:rPr lang="en-US" sz="2000" dirty="0"/>
              <a:t>  </a:t>
            </a:r>
            <a:r>
              <a:rPr lang="en-US" sz="2000" dirty="0" err="1"/>
              <a:t>Betinho_notas</a:t>
            </a:r>
            <a:r>
              <a:rPr lang="en-US" sz="2000" dirty="0"/>
              <a:t> [4];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0929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0970" y="1304944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Considere as notas de Betinho: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podemos inserir as notas de Betinho em nosso sistema, uma de cada vez?</a:t>
            </a:r>
            <a:endParaRPr lang="pt-BR" sz="1800" dirty="0"/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792410" y="2234201"/>
          <a:ext cx="8542100" cy="131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2522">
                <a:tc>
                  <a:txBody>
                    <a:bodyPr/>
                    <a:lstStyle/>
                    <a:p>
                      <a:r>
                        <a:rPr lang="pt-BR" dirty="0"/>
                        <a:t>Betinho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</a:t>
                      </a:r>
                      <a:r>
                        <a:rPr lang="pt-BR" baseline="0" dirty="0"/>
                        <a:t>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Prova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Prova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2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2280785" y="3568423"/>
            <a:ext cx="785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          0                                1                               2                              3 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9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A35B-3D5F-8049-8E60-4CE34673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polaridade – Catodo Comum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184AD0-5261-E747-9E47-EAFFCE92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B911A97-A69C-4A47-A7E4-AD5417E8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399" y="1582472"/>
            <a:ext cx="3541671" cy="47470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A0D2F96-FEEC-7044-A24A-77FFECD3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0"/>
          <a:stretch/>
        </p:blipFill>
        <p:spPr>
          <a:xfrm>
            <a:off x="1143984" y="1365468"/>
            <a:ext cx="5084401" cy="48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0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– </a:t>
            </a:r>
            <a:r>
              <a:rPr lang="en-US" dirty="0" err="1"/>
              <a:t>Resposta</a:t>
            </a:r>
            <a:r>
              <a:rPr lang="en-US" dirty="0"/>
              <a:t> 1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498769" y="1328345"/>
          <a:ext cx="4880150" cy="107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3998">
                <a:tc>
                  <a:txBody>
                    <a:bodyPr/>
                    <a:lstStyle/>
                    <a:p>
                      <a:r>
                        <a:rPr lang="pt-BR" sz="1400" dirty="0"/>
                        <a:t>Betinho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</a:t>
                      </a:r>
                      <a:r>
                        <a:rPr lang="pt-BR" sz="1400" baseline="0" dirty="0"/>
                        <a:t> 1</a:t>
                      </a:r>
                      <a:endParaRPr lang="pt-BR" sz="1400" dirty="0"/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 2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3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4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7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Notas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6358735" y="2501849"/>
            <a:ext cx="50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0                 1                  2                 3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Picture 2" descr="Resultado de imagem para teclado matricial 4 x4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312" y="3067256"/>
            <a:ext cx="3194949" cy="287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40970" y="1923672"/>
            <a:ext cx="60232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//Antes da </a:t>
            </a:r>
            <a:r>
              <a:rPr lang="pt-BR" sz="2800" dirty="0" err="1">
                <a:solidFill>
                  <a:schemeClr val="bg1">
                    <a:lumMod val="50000"/>
                  </a:schemeClr>
                </a:solidFill>
              </a:rPr>
              <a:t>funç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setup( 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pt-BR" sz="360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3600" dirty="0"/>
          </a:p>
          <a:p>
            <a:r>
              <a:rPr lang="pt-BR" sz="2800" dirty="0" err="1">
                <a:solidFill>
                  <a:srgbClr val="309C80"/>
                </a:solidFill>
              </a:rPr>
              <a:t>int</a:t>
            </a:r>
            <a:r>
              <a:rPr lang="pt-BR" sz="2800" dirty="0"/>
              <a:t> </a:t>
            </a:r>
            <a:r>
              <a:rPr lang="pt-BR" sz="2800" dirty="0" err="1"/>
              <a:t>Betinho_Notas</a:t>
            </a:r>
            <a:r>
              <a:rPr lang="pt-BR" sz="2800" dirty="0"/>
              <a:t>[ ]={0,0,0,0}</a:t>
            </a:r>
          </a:p>
          <a:p>
            <a:r>
              <a:rPr lang="pt-BR" sz="2800" dirty="0" err="1">
                <a:solidFill>
                  <a:srgbClr val="309C80"/>
                </a:solidFill>
              </a:rPr>
              <a:t>int</a:t>
            </a:r>
            <a:r>
              <a:rPr lang="pt-BR" sz="2800" dirty="0"/>
              <a:t> </a:t>
            </a:r>
            <a:r>
              <a:rPr lang="pt-BR" sz="2800" dirty="0" err="1"/>
              <a:t>indice</a:t>
            </a:r>
            <a:r>
              <a:rPr lang="pt-BR" sz="2800" dirty="0"/>
              <a:t> = 0;</a:t>
            </a:r>
          </a:p>
          <a:p>
            <a:r>
              <a:rPr lang="pt-BR" sz="2800" dirty="0" err="1">
                <a:solidFill>
                  <a:srgbClr val="309C80"/>
                </a:solidFill>
              </a:rPr>
              <a:t>int</a:t>
            </a:r>
            <a:r>
              <a:rPr lang="pt-BR" sz="2800" dirty="0"/>
              <a:t> </a:t>
            </a:r>
            <a:r>
              <a:rPr lang="pt-BR" sz="2800" dirty="0" err="1"/>
              <a:t>tecla_pressionada</a:t>
            </a:r>
            <a:r>
              <a:rPr lang="pt-BR" sz="2800" dirty="0"/>
              <a:t>;</a:t>
            </a:r>
          </a:p>
          <a:p>
            <a:endParaRPr lang="pt-BR" sz="3600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08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– </a:t>
            </a:r>
            <a:r>
              <a:rPr lang="en-US" dirty="0" err="1"/>
              <a:t>Resposta</a:t>
            </a:r>
            <a:r>
              <a:rPr lang="en-US" dirty="0"/>
              <a:t> 1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145019" y="1388791"/>
          <a:ext cx="5233900" cy="101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800">
                <a:tc>
                  <a:txBody>
                    <a:bodyPr/>
                    <a:lstStyle/>
                    <a:p>
                      <a:r>
                        <a:rPr lang="pt-BR" sz="1400" dirty="0"/>
                        <a:t>Betinho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</a:t>
                      </a:r>
                      <a:r>
                        <a:rPr lang="pt-BR" sz="1400" baseline="0" dirty="0"/>
                        <a:t> 1</a:t>
                      </a:r>
                      <a:endParaRPr lang="pt-BR" sz="1400" dirty="0"/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 2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3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4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22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Notas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6251877" y="2474480"/>
            <a:ext cx="50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0                 1                  2                 3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Picture 2" descr="Resultado de imagem para teclado matricial 4 x4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312" y="3067256"/>
            <a:ext cx="3194949" cy="287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28699" y="1429025"/>
            <a:ext cx="580475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Dentro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função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loop(  )</a:t>
            </a:r>
          </a:p>
          <a:p>
            <a:endParaRPr lang="pt-BR" sz="2800" dirty="0"/>
          </a:p>
          <a:p>
            <a:r>
              <a:rPr lang="pt-BR" sz="2000" dirty="0" err="1"/>
              <a:t>tecla_pressionada</a:t>
            </a:r>
            <a:r>
              <a:rPr lang="pt-BR" sz="2000" dirty="0"/>
              <a:t> =  </a:t>
            </a:r>
            <a:r>
              <a:rPr lang="pt-BR" sz="2000" dirty="0" err="1"/>
              <a:t>meuteclado.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</a:rPr>
              <a:t>getKey</a:t>
            </a:r>
            <a:r>
              <a:rPr lang="pt-BR" sz="2000" dirty="0"/>
              <a:t>();</a:t>
            </a:r>
          </a:p>
          <a:p>
            <a:endParaRPr lang="pt-BR" sz="2000" dirty="0"/>
          </a:p>
          <a:p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pt-BR" sz="2000" dirty="0"/>
              <a:t> (</a:t>
            </a:r>
            <a:r>
              <a:rPr lang="pt-BR" sz="2000" dirty="0" err="1"/>
              <a:t>tecla_pressionada</a:t>
            </a:r>
            <a:r>
              <a:rPr lang="pt-BR" sz="2000" dirty="0"/>
              <a:t>)</a:t>
            </a:r>
          </a:p>
          <a:p>
            <a:r>
              <a:rPr lang="pt-BR" sz="2000" dirty="0"/>
              <a:t>{</a:t>
            </a:r>
          </a:p>
          <a:p>
            <a:r>
              <a:rPr lang="pt-BR" sz="2000" dirty="0"/>
              <a:t> </a:t>
            </a:r>
            <a:r>
              <a:rPr lang="pt-BR" sz="2000" dirty="0" err="1"/>
              <a:t>Betinho_Notas</a:t>
            </a:r>
            <a:r>
              <a:rPr lang="pt-BR" sz="2000" dirty="0"/>
              <a:t> [</a:t>
            </a:r>
            <a:r>
              <a:rPr lang="pt-BR" sz="2000" dirty="0" err="1"/>
              <a:t>indice</a:t>
            </a:r>
            <a:r>
              <a:rPr lang="pt-BR" sz="2000" dirty="0"/>
              <a:t>] = </a:t>
            </a:r>
            <a:r>
              <a:rPr lang="pt-BR" sz="2000" dirty="0" err="1"/>
              <a:t>tecla_precionada</a:t>
            </a:r>
            <a:r>
              <a:rPr lang="pt-BR" sz="2000" dirty="0"/>
              <a:t>;</a:t>
            </a:r>
          </a:p>
          <a:p>
            <a:r>
              <a:rPr lang="pt-BR" sz="2000" dirty="0" err="1"/>
              <a:t>indice</a:t>
            </a:r>
            <a:r>
              <a:rPr lang="pt-BR" sz="2000" dirty="0"/>
              <a:t> ++;  // ou </a:t>
            </a:r>
            <a:r>
              <a:rPr lang="pt-BR" sz="2000" dirty="0" err="1"/>
              <a:t>indice</a:t>
            </a:r>
            <a:r>
              <a:rPr lang="pt-BR" sz="2000" dirty="0"/>
              <a:t> = indice+1;</a:t>
            </a:r>
          </a:p>
          <a:p>
            <a:r>
              <a:rPr lang="pt-BR" sz="2000" dirty="0"/>
              <a:t>}</a:t>
            </a:r>
          </a:p>
          <a:p>
            <a:endParaRPr lang="pt-BR" sz="2000" dirty="0"/>
          </a:p>
          <a:p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000" dirty="0"/>
              <a:t>(</a:t>
            </a:r>
            <a:r>
              <a:rPr lang="pt-BR" sz="2000" dirty="0" err="1"/>
              <a:t>indice</a:t>
            </a:r>
            <a:r>
              <a:rPr lang="pt-BR" sz="2000" dirty="0"/>
              <a:t> == 4)</a:t>
            </a:r>
          </a:p>
          <a:p>
            <a:r>
              <a:rPr lang="pt-BR" sz="2000" dirty="0"/>
              <a:t>{</a:t>
            </a:r>
          </a:p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//Imprimir notas e voltar 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í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ndice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para 0</a:t>
            </a:r>
          </a:p>
          <a:p>
            <a:r>
              <a:rPr lang="pt-BR" sz="2000" dirty="0"/>
              <a:t>}</a:t>
            </a:r>
          </a:p>
          <a:p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816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– </a:t>
            </a:r>
            <a:r>
              <a:rPr lang="en-US" dirty="0" err="1"/>
              <a:t>Resposta</a:t>
            </a:r>
            <a:r>
              <a:rPr lang="en-US" dirty="0"/>
              <a:t> 2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145019" y="1388791"/>
          <a:ext cx="5233900" cy="101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800">
                <a:tc>
                  <a:txBody>
                    <a:bodyPr/>
                    <a:lstStyle/>
                    <a:p>
                      <a:r>
                        <a:rPr lang="pt-BR" sz="1400" dirty="0"/>
                        <a:t>Betinho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</a:t>
                      </a:r>
                      <a:r>
                        <a:rPr lang="pt-BR" sz="1400" baseline="0" dirty="0"/>
                        <a:t> 1</a:t>
                      </a:r>
                      <a:endParaRPr lang="pt-BR" sz="1400" dirty="0"/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 Prova 2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3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Prova 4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22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Notas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6251877" y="2474480"/>
            <a:ext cx="50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0                 1                  2                 3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Picture 2" descr="Resultado de imagem para teclado matricial 4 x4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312" y="3067256"/>
            <a:ext cx="3194949" cy="287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28699" y="1405579"/>
            <a:ext cx="580475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Dentro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da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função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loop(  )</a:t>
            </a:r>
          </a:p>
          <a:p>
            <a:endParaRPr lang="pt-BR" sz="2800" dirty="0"/>
          </a:p>
          <a:p>
            <a:endParaRPr lang="pt-BR" sz="2000" dirty="0"/>
          </a:p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pt-BR" sz="2000" dirty="0"/>
              <a:t>( </a:t>
            </a:r>
            <a:r>
              <a:rPr lang="pt-BR" sz="2000" dirty="0" err="1"/>
              <a:t>indice</a:t>
            </a:r>
            <a:r>
              <a:rPr lang="pt-BR" sz="2000" dirty="0"/>
              <a:t> =0; </a:t>
            </a:r>
            <a:r>
              <a:rPr lang="pt-BR" sz="2000" dirty="0" err="1"/>
              <a:t>indice</a:t>
            </a:r>
            <a:r>
              <a:rPr lang="pt-BR" sz="2000" dirty="0"/>
              <a:t>&lt;3; </a:t>
            </a:r>
            <a:r>
              <a:rPr lang="pt-BR" sz="2000" dirty="0" err="1"/>
              <a:t>indice</a:t>
            </a:r>
            <a:r>
              <a:rPr lang="pt-BR" sz="2000" dirty="0"/>
              <a:t>++)</a:t>
            </a:r>
          </a:p>
          <a:p>
            <a:r>
              <a:rPr lang="pt-BR" sz="2000" dirty="0"/>
              <a:t>{</a:t>
            </a:r>
          </a:p>
          <a:p>
            <a:r>
              <a:rPr lang="pt-BR" sz="2000" dirty="0" err="1"/>
              <a:t>tecla_pressionada</a:t>
            </a:r>
            <a:r>
              <a:rPr lang="pt-BR" sz="2000" dirty="0"/>
              <a:t> = </a:t>
            </a:r>
            <a:r>
              <a:rPr lang="pt-BR" sz="2000" dirty="0" err="1"/>
              <a:t>meuteclado.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</a:rPr>
              <a:t>getKey</a:t>
            </a:r>
            <a:r>
              <a:rPr lang="pt-BR" sz="2000" dirty="0"/>
              <a:t>();</a:t>
            </a:r>
          </a:p>
          <a:p>
            <a:endParaRPr lang="pt-BR" sz="2000" dirty="0"/>
          </a:p>
          <a:p>
            <a:r>
              <a:rPr lang="pt-BR" sz="2000" dirty="0" err="1"/>
              <a:t>Betinho_Notas</a:t>
            </a:r>
            <a:r>
              <a:rPr lang="pt-BR" sz="2000" dirty="0"/>
              <a:t> [</a:t>
            </a:r>
            <a:r>
              <a:rPr lang="pt-BR" sz="2000" dirty="0" err="1"/>
              <a:t>indice</a:t>
            </a:r>
            <a:r>
              <a:rPr lang="pt-BR" sz="2000" dirty="0"/>
              <a:t>] = </a:t>
            </a:r>
            <a:r>
              <a:rPr lang="pt-BR" sz="2000" dirty="0" err="1"/>
              <a:t>tecla_pressionada</a:t>
            </a:r>
            <a:r>
              <a:rPr lang="pt-BR" sz="2000" dirty="0"/>
              <a:t>;</a:t>
            </a:r>
          </a:p>
          <a:p>
            <a:r>
              <a:rPr lang="pt-BR" sz="2000" dirty="0"/>
              <a:t>}</a:t>
            </a:r>
          </a:p>
          <a:p>
            <a:endParaRPr lang="pt-BR" sz="2000" dirty="0"/>
          </a:p>
          <a:p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000" dirty="0"/>
              <a:t>(</a:t>
            </a:r>
            <a:r>
              <a:rPr lang="pt-BR" sz="2000" dirty="0" err="1"/>
              <a:t>indice</a:t>
            </a:r>
            <a:r>
              <a:rPr lang="pt-BR" sz="2000" dirty="0"/>
              <a:t> == 4)</a:t>
            </a:r>
          </a:p>
          <a:p>
            <a:r>
              <a:rPr lang="pt-BR" sz="2000" dirty="0"/>
              <a:t>{</a:t>
            </a:r>
          </a:p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//Imprimir notas e voltar 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í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ndice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 para 0</a:t>
            </a:r>
          </a:p>
          <a:p>
            <a:r>
              <a:rPr lang="pt-BR" sz="2000" dirty="0"/>
              <a:t>}</a:t>
            </a:r>
          </a:p>
          <a:p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–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caracteres</a:t>
            </a:r>
            <a:r>
              <a:rPr lang="en-US" dirty="0"/>
              <a:t>  -  </a:t>
            </a:r>
            <a:r>
              <a:rPr lang="en-US" dirty="0" err="1"/>
              <a:t>Senhas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3081770" y="1293175"/>
          <a:ext cx="5233900" cy="109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623">
                <a:tc>
                  <a:txBody>
                    <a:bodyPr/>
                    <a:lstStyle/>
                    <a:p>
                      <a:r>
                        <a:rPr lang="pt-BR" sz="1400" dirty="0"/>
                        <a:t>Senha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Dígito 1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Dígito 2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Dígito 3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Dígito 4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22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Sequência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</a:t>
                      </a:r>
                    </a:p>
                  </a:txBody>
                  <a:tcPr marL="70521" marR="70521" marT="35260" marB="352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marL="70521" marR="70521" marT="35260" marB="352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81770" y="2493636"/>
            <a:ext cx="50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Índice</a:t>
            </a:r>
            <a:r>
              <a:rPr lang="en-US" dirty="0">
                <a:solidFill>
                  <a:srgbClr val="FF0000"/>
                </a:solidFill>
              </a:rPr>
              <a:t>:              0                 1                  2                 3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Picture 2" descr="Resultado de imagem para teclado matricial 4 x4 ardu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186" y="3087974"/>
            <a:ext cx="2413841" cy="21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917849" y="3516664"/>
            <a:ext cx="5020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int</a:t>
            </a:r>
            <a:r>
              <a:rPr lang="en-US" sz="2400" dirty="0">
                <a:solidFill>
                  <a:srgbClr val="FF0000"/>
                </a:solidFill>
              </a:rPr>
              <a:t> SENHA[  ] = { 1, 2, 3, 4}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char SENHA [  ] = { ‘A’ , ‘9’, ‘D’, ‘8’, ‘\0’};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char TESTE  [  ] = { ‘0’ , ‘0’, ‘0’, ‘0’, ‘\0’’}; 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r>
              <a:rPr lang="pt-BR" sz="2400" dirty="0">
                <a:solidFill>
                  <a:srgbClr val="FF0000"/>
                </a:solidFill>
              </a:rPr>
              <a:t>                               { __, __ , __, __, </a:t>
            </a:r>
            <a:r>
              <a:rPr lang="en-US" sz="2400" dirty="0">
                <a:solidFill>
                  <a:srgbClr val="FF0000"/>
                </a:solidFill>
              </a:rPr>
              <a:t>‘\0’’}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1754922" y="4740732"/>
            <a:ext cx="32585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13717" y="5261548"/>
            <a:ext cx="2968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tipo de dado permite armazenar </a:t>
            </a:r>
            <a:r>
              <a:rPr lang="pt-BR" dirty="0" err="1"/>
              <a:t>s</a:t>
            </a:r>
            <a:r>
              <a:rPr lang="en-US" dirty="0" err="1"/>
              <a:t>ímbolos</a:t>
            </a:r>
            <a:r>
              <a:rPr lang="en-US" dirty="0"/>
              <a:t> e </a:t>
            </a:r>
            <a:r>
              <a:rPr lang="en-US" dirty="0" err="1"/>
              <a:t>caracteres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0578" y="1926455"/>
            <a:ext cx="247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tipo de dado permite armazenar apenas </a:t>
            </a:r>
            <a:r>
              <a:rPr lang="pt-BR" dirty="0" err="1"/>
              <a:t>n</a:t>
            </a:r>
            <a:r>
              <a:rPr lang="en-US" dirty="0" err="1"/>
              <a:t>úmeros</a:t>
            </a:r>
            <a:r>
              <a:rPr lang="en-US" dirty="0"/>
              <a:t> </a:t>
            </a:r>
            <a:r>
              <a:rPr lang="en-US" dirty="0" err="1"/>
              <a:t>inteiros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1597743" y="3087974"/>
            <a:ext cx="320105" cy="42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1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dados 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233276" y="2098519"/>
          <a:ext cx="5453744" cy="402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436">
                  <a:extLst>
                    <a:ext uri="{9D8B030D-6E8A-4147-A177-3AD203B41FA5}">
                      <a16:colId xmlns:a16="http://schemas.microsoft.com/office/drawing/2014/main" val="2829561139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1630924106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619573733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3632597281"/>
                    </a:ext>
                  </a:extLst>
                </a:gridCol>
              </a:tblGrid>
              <a:tr h="774653">
                <a:tc>
                  <a:txBody>
                    <a:bodyPr/>
                    <a:lstStyle/>
                    <a:p>
                      <a:r>
                        <a:rPr lang="pt-BR" sz="2800" dirty="0"/>
                        <a:t>Josuel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Clovis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Jacinta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71696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7345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786048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67055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14910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903" t="-3500" r="4222" b="53048"/>
          <a:stretch/>
        </p:blipFill>
        <p:spPr>
          <a:xfrm>
            <a:off x="840970" y="3303328"/>
            <a:ext cx="4725968" cy="302521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1376" y="1788616"/>
            <a:ext cx="506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Matriz pode ser vista como uma </a:t>
            </a:r>
            <a:r>
              <a:rPr lang="pt-BR" sz="2400" dirty="0" err="1"/>
              <a:t>combinaç</a:t>
            </a:r>
            <a:r>
              <a:rPr lang="en-US" sz="2400" dirty="0" err="1"/>
              <a:t>ão</a:t>
            </a:r>
            <a:r>
              <a:rPr lang="en-US" sz="2400" dirty="0"/>
              <a:t> de </a:t>
            </a:r>
            <a:r>
              <a:rPr lang="en-US" sz="2400" dirty="0" err="1"/>
              <a:t>vários</a:t>
            </a:r>
            <a:r>
              <a:rPr lang="en-US" sz="2400" dirty="0"/>
              <a:t> </a:t>
            </a:r>
            <a:r>
              <a:rPr lang="en-US" sz="2400" dirty="0" err="1"/>
              <a:t>vetores</a:t>
            </a:r>
            <a:r>
              <a:rPr lang="en-US" sz="2400" dirty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6546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0" y="1468932"/>
            <a:ext cx="5302365" cy="3937555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6143335" y="1648814"/>
          <a:ext cx="5453744" cy="402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436">
                  <a:extLst>
                    <a:ext uri="{9D8B030D-6E8A-4147-A177-3AD203B41FA5}">
                      <a16:colId xmlns:a16="http://schemas.microsoft.com/office/drawing/2014/main" val="2829561139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1630924106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619573733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3632597281"/>
                    </a:ext>
                  </a:extLst>
                </a:gridCol>
              </a:tblGrid>
              <a:tr h="774653">
                <a:tc>
                  <a:txBody>
                    <a:bodyPr/>
                    <a:lstStyle/>
                    <a:p>
                      <a:r>
                        <a:rPr lang="pt-BR" sz="2800" dirty="0"/>
                        <a:t>Josuel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Clovis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Jacinta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71696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7345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786048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67055"/>
                  </a:ext>
                </a:extLst>
              </a:tr>
              <a:tr h="81278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14910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693888" y="5387515"/>
            <a:ext cx="5144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int</a:t>
            </a:r>
            <a:r>
              <a:rPr lang="pt-BR" sz="2400" dirty="0"/>
              <a:t> </a:t>
            </a:r>
            <a:r>
              <a:rPr lang="pt-BR" sz="2400" dirty="0" err="1"/>
              <a:t>matriz_notas</a:t>
            </a:r>
            <a:r>
              <a:rPr lang="pt-BR" sz="2400" dirty="0"/>
              <a:t> [m][</a:t>
            </a:r>
            <a:r>
              <a:rPr lang="pt-BR" sz="2400" dirty="0" err="1"/>
              <a:t>n</a:t>
            </a:r>
            <a:r>
              <a:rPr lang="pt-BR" sz="2400" dirty="0"/>
              <a:t>];</a:t>
            </a:r>
          </a:p>
          <a:p>
            <a:r>
              <a:rPr lang="pt-BR" sz="2400" dirty="0" err="1"/>
              <a:t>Int</a:t>
            </a:r>
            <a:r>
              <a:rPr lang="pt-BR" sz="2400" dirty="0"/>
              <a:t> </a:t>
            </a:r>
            <a:r>
              <a:rPr lang="pt-BR" sz="2400" dirty="0" err="1"/>
              <a:t>matriz_notas</a:t>
            </a:r>
            <a:r>
              <a:rPr lang="pt-BR" sz="2400" dirty="0"/>
              <a:t>[4][4];</a:t>
            </a:r>
          </a:p>
        </p:txBody>
      </p:sp>
    </p:spTree>
    <p:extLst>
      <p:ext uri="{BB962C8B-B14F-4D97-AF65-F5344CB8AC3E}">
        <p14:creationId xmlns:p14="http://schemas.microsoft.com/office/powerpoint/2010/main" val="708805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572690" y="1858279"/>
          <a:ext cx="4861560" cy="367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90">
                  <a:extLst>
                    <a:ext uri="{9D8B030D-6E8A-4147-A177-3AD203B41FA5}">
                      <a16:colId xmlns:a16="http://schemas.microsoft.com/office/drawing/2014/main" val="2829561139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1630924106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619573733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3632597281"/>
                    </a:ext>
                  </a:extLst>
                </a:gridCol>
              </a:tblGrid>
              <a:tr h="9183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7345"/>
                  </a:ext>
                </a:extLst>
              </a:tr>
              <a:tr h="9183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786048"/>
                  </a:ext>
                </a:extLst>
              </a:tr>
              <a:tr h="9183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367055"/>
                  </a:ext>
                </a:extLst>
              </a:tr>
              <a:tr h="9183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314910"/>
                  </a:ext>
                </a:extLst>
              </a:tr>
            </a:tbl>
          </a:graphicData>
        </a:graphic>
      </p:graphicFrame>
      <p:pic>
        <p:nvPicPr>
          <p:cNvPr id="6" name="Picture 2" descr="Resultado de imagem para teclado matricial 4 x4 ardui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" b="12794"/>
          <a:stretch/>
        </p:blipFill>
        <p:spPr bwMode="auto">
          <a:xfrm>
            <a:off x="261257" y="1974601"/>
            <a:ext cx="5696948" cy="32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958205" y="1354519"/>
            <a:ext cx="614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pt-BR" sz="2400" dirty="0" err="1">
                <a:solidFill>
                  <a:srgbClr val="00B050"/>
                </a:solidFill>
              </a:rPr>
              <a:t>j</a:t>
            </a:r>
            <a:endParaRPr lang="pt-BR" sz="2400" dirty="0">
              <a:solidFill>
                <a:srgbClr val="00B050"/>
              </a:solidFill>
            </a:endParaRP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  <a:p>
            <a:endParaRPr lang="pt-BR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72691" y="1354519"/>
            <a:ext cx="469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       0              1                2               3</a:t>
            </a:r>
          </a:p>
        </p:txBody>
      </p:sp>
    </p:spTree>
    <p:extLst>
      <p:ext uri="{BB962C8B-B14F-4D97-AF65-F5344CB8AC3E}">
        <p14:creationId xmlns:p14="http://schemas.microsoft.com/office/powerpoint/2010/main" val="148675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Ligação linha x coluna no teclado 4x4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0152" y="1380357"/>
            <a:ext cx="10631236" cy="68910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800" dirty="0"/>
              <a:t>Conforme a tecla é pressionada, é enviado um sinal para a linha e a coluna correspondente.</a:t>
            </a:r>
          </a:p>
          <a:p>
            <a:pPr algn="just"/>
            <a:endParaRPr lang="pt-BR" sz="2800" dirty="0"/>
          </a:p>
          <a:p>
            <a:pPr marL="0" indent="0" algn="just">
              <a:buNone/>
            </a:pPr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050" name="Picture 2" descr="Resultado de imagem para teclado matricial 4 x4 ardui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8" r="216" b="39636"/>
          <a:stretch/>
        </p:blipFill>
        <p:spPr bwMode="auto">
          <a:xfrm>
            <a:off x="957263" y="2884113"/>
            <a:ext cx="4517228" cy="26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40" y="2069464"/>
            <a:ext cx="2529839" cy="43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46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Matriz no </a:t>
            </a:r>
            <a:r>
              <a:rPr lang="pt-BR" dirty="0" err="1"/>
              <a:t>Arduino</a:t>
            </a:r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6846277" y="2512475"/>
          <a:ext cx="4149416" cy="313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354">
                  <a:extLst>
                    <a:ext uri="{9D8B030D-6E8A-4147-A177-3AD203B41FA5}">
                      <a16:colId xmlns:a16="http://schemas.microsoft.com/office/drawing/2014/main" val="2829561139"/>
                    </a:ext>
                  </a:extLst>
                </a:gridCol>
                <a:gridCol w="1037354">
                  <a:extLst>
                    <a:ext uri="{9D8B030D-6E8A-4147-A177-3AD203B41FA5}">
                      <a16:colId xmlns:a16="http://schemas.microsoft.com/office/drawing/2014/main" val="1630924106"/>
                    </a:ext>
                  </a:extLst>
                </a:gridCol>
                <a:gridCol w="1037354">
                  <a:extLst>
                    <a:ext uri="{9D8B030D-6E8A-4147-A177-3AD203B41FA5}">
                      <a16:colId xmlns:a16="http://schemas.microsoft.com/office/drawing/2014/main" val="619573733"/>
                    </a:ext>
                  </a:extLst>
                </a:gridCol>
                <a:gridCol w="1037354">
                  <a:extLst>
                    <a:ext uri="{9D8B030D-6E8A-4147-A177-3AD203B41FA5}">
                      <a16:colId xmlns:a16="http://schemas.microsoft.com/office/drawing/2014/main" val="3632597281"/>
                    </a:ext>
                  </a:extLst>
                </a:gridCol>
              </a:tblGrid>
              <a:tr h="783817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2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3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A</a:t>
                      </a:r>
                    </a:p>
                  </a:txBody>
                  <a:tcPr marL="78045" marR="78045" marT="39023" marB="39023"/>
                </a:tc>
                <a:extLst>
                  <a:ext uri="{0D108BD9-81ED-4DB2-BD59-A6C34878D82A}">
                    <a16:rowId xmlns:a16="http://schemas.microsoft.com/office/drawing/2014/main" val="318747345"/>
                  </a:ext>
                </a:extLst>
              </a:tr>
              <a:tr h="783817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4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5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6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B</a:t>
                      </a:r>
                    </a:p>
                  </a:txBody>
                  <a:tcPr marL="78045" marR="78045" marT="39023" marB="39023"/>
                </a:tc>
                <a:extLst>
                  <a:ext uri="{0D108BD9-81ED-4DB2-BD59-A6C34878D82A}">
                    <a16:rowId xmlns:a16="http://schemas.microsoft.com/office/drawing/2014/main" val="1449786048"/>
                  </a:ext>
                </a:extLst>
              </a:tr>
              <a:tr h="783817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7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8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9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C</a:t>
                      </a:r>
                    </a:p>
                  </a:txBody>
                  <a:tcPr marL="78045" marR="78045" marT="39023" marB="39023"/>
                </a:tc>
                <a:extLst>
                  <a:ext uri="{0D108BD9-81ED-4DB2-BD59-A6C34878D82A}">
                    <a16:rowId xmlns:a16="http://schemas.microsoft.com/office/drawing/2014/main" val="3382367055"/>
                  </a:ext>
                </a:extLst>
              </a:tr>
              <a:tr h="783817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*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#</a:t>
                      </a:r>
                    </a:p>
                  </a:txBody>
                  <a:tcPr marL="78045" marR="78045" marT="39023" marB="39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D</a:t>
                      </a:r>
                    </a:p>
                  </a:txBody>
                  <a:tcPr marL="78045" marR="78045" marT="39023" marB="39023"/>
                </a:tc>
                <a:extLst>
                  <a:ext uri="{0D108BD9-81ED-4DB2-BD59-A6C34878D82A}">
                    <a16:rowId xmlns:a16="http://schemas.microsoft.com/office/drawing/2014/main" val="707314910"/>
                  </a:ext>
                </a:extLst>
              </a:tr>
            </a:tbl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124" r="2536" b="1"/>
          <a:stretch/>
        </p:blipFill>
        <p:spPr>
          <a:xfrm>
            <a:off x="539262" y="1641230"/>
            <a:ext cx="6307015" cy="41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97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</a:t>
            </a:r>
            <a:r>
              <a:rPr lang="pt-BR" i="1" dirty="0" err="1"/>
              <a:t>Keypad</a:t>
            </a:r>
            <a:endParaRPr lang="pt-BR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1725" y="2628458"/>
            <a:ext cx="6487109" cy="4023360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É uma biblioteca especializada que </a:t>
            </a:r>
            <a:r>
              <a:rPr lang="pt-BR" sz="2800" dirty="0">
                <a:solidFill>
                  <a:srgbClr val="FF0000"/>
                </a:solidFill>
              </a:rPr>
              <a:t>permite o programa ficar mais enxuto.</a:t>
            </a:r>
          </a:p>
          <a:p>
            <a:pPr algn="just"/>
            <a:r>
              <a:rPr lang="pt-BR" sz="2800" dirty="0"/>
              <a:t>*Define quais pinos são de entrada e saída.</a:t>
            </a:r>
          </a:p>
          <a:p>
            <a:pPr algn="just"/>
            <a:r>
              <a:rPr lang="pt-BR" sz="2800" dirty="0"/>
              <a:t>*Define a </a:t>
            </a:r>
            <a:r>
              <a:rPr lang="pt-BR" sz="2800" dirty="0" err="1">
                <a:solidFill>
                  <a:srgbClr val="FF0000"/>
                </a:solidFill>
              </a:rPr>
              <a:t>relaç</a:t>
            </a:r>
            <a:r>
              <a:rPr lang="en-US" sz="2800" dirty="0" err="1">
                <a:solidFill>
                  <a:srgbClr val="FF0000"/>
                </a:solidFill>
              </a:rPr>
              <a:t>ão</a:t>
            </a:r>
            <a:r>
              <a:rPr lang="en-US" sz="2800" dirty="0">
                <a:solidFill>
                  <a:srgbClr val="FF0000"/>
                </a:solidFill>
              </a:rPr>
              <a:t> de </a:t>
            </a:r>
            <a:r>
              <a:rPr lang="en-US" sz="2800" dirty="0" err="1">
                <a:solidFill>
                  <a:srgbClr val="FF0000"/>
                </a:solidFill>
              </a:rPr>
              <a:t>pinos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com as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linhas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e </a:t>
            </a:r>
            <a:r>
              <a:rPr lang="en-US" sz="2800" dirty="0" err="1">
                <a:solidFill>
                  <a:srgbClr val="FF0000"/>
                </a:solidFill>
              </a:rPr>
              <a:t>colunas</a:t>
            </a:r>
            <a:r>
              <a:rPr lang="en-US" sz="2800" dirty="0"/>
              <a:t>.</a:t>
            </a:r>
          </a:p>
          <a:p>
            <a:pPr marL="0" indent="0" algn="just">
              <a:buNone/>
            </a:pPr>
            <a:r>
              <a:rPr lang="en-US" sz="2800" dirty="0"/>
              <a:t>*</a:t>
            </a:r>
            <a:r>
              <a:rPr lang="en-US" sz="2800" dirty="0" err="1">
                <a:solidFill>
                  <a:srgbClr val="FF0000"/>
                </a:solidFill>
              </a:rPr>
              <a:t>Aguarda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tecla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precionada</a:t>
            </a:r>
            <a:r>
              <a:rPr lang="en-US" sz="2800" dirty="0"/>
              <a:t> para </a:t>
            </a:r>
            <a:r>
              <a:rPr lang="en-US" sz="2800" dirty="0" err="1"/>
              <a:t>inserir</a:t>
            </a:r>
            <a:r>
              <a:rPr lang="en-US" sz="2800" dirty="0"/>
              <a:t> no </a:t>
            </a:r>
            <a:r>
              <a:rPr lang="en-US" sz="2800" dirty="0" err="1"/>
              <a:t>Vetor</a:t>
            </a:r>
            <a:r>
              <a:rPr lang="en-US" sz="2800" dirty="0"/>
              <a:t>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79" y="2628458"/>
            <a:ext cx="4747927" cy="285166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65714" y="1481959"/>
            <a:ext cx="571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#include  &lt;</a:t>
            </a:r>
            <a:r>
              <a:rPr lang="pt-BR" sz="4400" dirty="0" err="1">
                <a:solidFill>
                  <a:schemeClr val="accent6">
                    <a:lumMod val="75000"/>
                  </a:schemeClr>
                </a:solidFill>
              </a:rPr>
              <a:t>Keypad</a:t>
            </a:r>
            <a:r>
              <a:rPr lang="pt-BR" sz="4400" dirty="0" err="1"/>
              <a:t>.h</a:t>
            </a:r>
            <a:r>
              <a:rPr lang="pt-BR" sz="4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8399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AE10-E843-1549-AEBB-FE7BB06C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RGB – Cátodo </a:t>
            </a:r>
            <a:r>
              <a:rPr lang="pt-BR" dirty="0" err="1"/>
              <a:t>Comun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4E2D57-9C4B-DD44-B3A0-EBA8E0F0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EFCA3-7FA4-0A40-A51C-DC1A0405D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62"/>
          <a:stretch/>
        </p:blipFill>
        <p:spPr>
          <a:xfrm>
            <a:off x="1640727" y="1593074"/>
            <a:ext cx="2428866" cy="43785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6FB7EF-C9CD-6542-8C79-560FA18E0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61" b="39527"/>
          <a:stretch/>
        </p:blipFill>
        <p:spPr>
          <a:xfrm>
            <a:off x="5035472" y="1843376"/>
            <a:ext cx="5861111" cy="37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28E9B-4EC2-774E-912B-9ABADF44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– Teclado Matricial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0EDF2E-BB24-254A-9A6F-A4AE505F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C9B16C-D1F1-5945-84F6-F3AD4CA7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4" y="1447896"/>
            <a:ext cx="4361936" cy="45696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AA4579-8440-D54F-BFB1-728302C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71" y="1367198"/>
            <a:ext cx="6114162" cy="20304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788F41-D810-354A-A737-1E3AA5E2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71" y="3508164"/>
            <a:ext cx="5829300" cy="273050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19C0113-078B-4747-88F9-3940934202F6}"/>
              </a:ext>
            </a:extLst>
          </p:cNvPr>
          <p:cNvCxnSpPr/>
          <p:nvPr/>
        </p:nvCxnSpPr>
        <p:spPr>
          <a:xfrm>
            <a:off x="5801710" y="1292772"/>
            <a:ext cx="0" cy="503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BD35D76-6DF9-734A-B36D-802EB96E9E6A}"/>
              </a:ext>
            </a:extLst>
          </p:cNvPr>
          <p:cNvCxnSpPr/>
          <p:nvPr/>
        </p:nvCxnSpPr>
        <p:spPr>
          <a:xfrm>
            <a:off x="635875" y="1292772"/>
            <a:ext cx="0" cy="503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0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22" y="1681298"/>
            <a:ext cx="2806136" cy="47885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970" y="204811"/>
            <a:ext cx="9715500" cy="1016000"/>
          </a:xfrm>
        </p:spPr>
        <p:txBody>
          <a:bodyPr>
            <a:normAutofit/>
          </a:bodyPr>
          <a:lstStyle/>
          <a:p>
            <a:r>
              <a:rPr lang="pt-BR" dirty="0"/>
              <a:t>Projeto 5 – </a:t>
            </a:r>
            <a:r>
              <a:rPr lang="pt-BR" dirty="0" err="1"/>
              <a:t>Keypad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441" b="29411"/>
          <a:stretch/>
        </p:blipFill>
        <p:spPr>
          <a:xfrm>
            <a:off x="1942009" y="2760193"/>
            <a:ext cx="4936029" cy="3641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572176" y="1487946"/>
            <a:ext cx="84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Test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todas</a:t>
            </a:r>
            <a:r>
              <a:rPr lang="en-US" sz="2400" dirty="0"/>
              <a:t> as </a:t>
            </a:r>
            <a:r>
              <a:rPr lang="en-US" sz="2400" dirty="0" err="1"/>
              <a:t>teclas</a:t>
            </a:r>
            <a:r>
              <a:rPr lang="en-US" sz="2400" dirty="0"/>
              <a:t> do </a:t>
            </a:r>
            <a:r>
              <a:rPr lang="en-US" sz="2400" dirty="0" err="1"/>
              <a:t>teclado</a:t>
            </a:r>
            <a:r>
              <a:rPr lang="en-US" sz="2400" dirty="0"/>
              <a:t> e </a:t>
            </a:r>
            <a:r>
              <a:rPr lang="en-US" sz="2400" dirty="0" err="1"/>
              <a:t>verificar</a:t>
            </a:r>
            <a:r>
              <a:rPr lang="en-US" sz="2400" dirty="0"/>
              <a:t> se a </a:t>
            </a:r>
            <a:r>
              <a:rPr lang="en-US" sz="2400" dirty="0" err="1"/>
              <a:t>informação</a:t>
            </a:r>
            <a:r>
              <a:rPr lang="en-US" sz="2400" dirty="0"/>
              <a:t> </a:t>
            </a:r>
            <a:r>
              <a:rPr lang="en-US" sz="2400" dirty="0" err="1"/>
              <a:t>mostrada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tela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realmente</a:t>
            </a:r>
            <a:r>
              <a:rPr lang="en-US" sz="2400" dirty="0"/>
              <a:t> a </a:t>
            </a:r>
            <a:r>
              <a:rPr lang="en-US" sz="2400" dirty="0" err="1"/>
              <a:t>desejada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868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- 6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-1622" t="25336" r="9420" b="3182"/>
          <a:stretch/>
        </p:blipFill>
        <p:spPr>
          <a:xfrm>
            <a:off x="2215180" y="2890194"/>
            <a:ext cx="5966469" cy="303215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14846" y="1520494"/>
            <a:ext cx="1047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Modifique esta matriz no </a:t>
            </a:r>
            <a:r>
              <a:rPr lang="pt-BR" sz="2800" dirty="0" err="1"/>
              <a:t>c</a:t>
            </a:r>
            <a:r>
              <a:rPr lang="en-US" sz="2800" dirty="0" err="1"/>
              <a:t>ódigo</a:t>
            </a:r>
            <a:r>
              <a:rPr lang="en-US" sz="2800" dirty="0"/>
              <a:t> da </a:t>
            </a:r>
            <a:r>
              <a:rPr lang="en-US" sz="2800" dirty="0" err="1"/>
              <a:t>Prática</a:t>
            </a:r>
            <a:r>
              <a:rPr lang="en-US" sz="2800" dirty="0"/>
              <a:t> 1 com as </a:t>
            </a:r>
            <a:r>
              <a:rPr lang="en-US" sz="2800" dirty="0" err="1"/>
              <a:t>letras</a:t>
            </a:r>
            <a:r>
              <a:rPr lang="en-US" sz="2800" dirty="0"/>
              <a:t> de </a:t>
            </a:r>
            <a:r>
              <a:rPr lang="en-US" sz="2800" dirty="0" err="1"/>
              <a:t>seu</a:t>
            </a:r>
            <a:r>
              <a:rPr lang="en-US" sz="2800" dirty="0"/>
              <a:t> </a:t>
            </a:r>
            <a:r>
              <a:rPr lang="en-US" sz="2800" dirty="0" err="1"/>
              <a:t>nome</a:t>
            </a:r>
            <a:r>
              <a:rPr lang="en-US" sz="2800" dirty="0"/>
              <a:t> e </a:t>
            </a:r>
            <a:r>
              <a:rPr lang="en-US" sz="2800" dirty="0" err="1"/>
              <a:t>imprima</a:t>
            </a:r>
            <a:r>
              <a:rPr lang="en-US" sz="2800" dirty="0"/>
              <a:t> </a:t>
            </a:r>
            <a:r>
              <a:rPr lang="en-US" sz="2800" dirty="0" err="1"/>
              <a:t>seu</a:t>
            </a:r>
            <a:r>
              <a:rPr lang="en-US" sz="2800" dirty="0"/>
              <a:t> </a:t>
            </a:r>
            <a:r>
              <a:rPr lang="en-US" sz="2800" dirty="0" err="1"/>
              <a:t>nome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</a:t>
            </a:r>
            <a:r>
              <a:rPr lang="en-US" sz="2800" dirty="0" err="1"/>
              <a:t>tela</a:t>
            </a:r>
            <a:r>
              <a:rPr lang="en-US" sz="2800" dirty="0"/>
              <a:t> do </a:t>
            </a:r>
            <a:r>
              <a:rPr lang="en-US" sz="2800" dirty="0" err="1"/>
              <a:t>computador</a:t>
            </a:r>
            <a:r>
              <a:rPr lang="en-US" sz="2800" dirty="0"/>
              <a:t> </a:t>
            </a:r>
            <a:r>
              <a:rPr lang="en-US" sz="2800" dirty="0" err="1"/>
              <a:t>através</a:t>
            </a:r>
            <a:r>
              <a:rPr lang="en-US" sz="2800" dirty="0"/>
              <a:t> do keypad.</a:t>
            </a:r>
            <a:endParaRPr lang="pt-BR" sz="28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9" b="27318"/>
          <a:stretch/>
        </p:blipFill>
        <p:spPr>
          <a:xfrm rot="20756390">
            <a:off x="9115723" y="3808035"/>
            <a:ext cx="1389024" cy="16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6465-14DE-A348-B045-CD3F91AA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sua própria biblioteca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C51524-98A7-8E48-9A42-485315B2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2A42F4-3D11-2341-B5CD-2FC255F4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6" y="1963162"/>
            <a:ext cx="4555237" cy="25244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80FDCB-8DB6-DD44-81FB-9834C9D8A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80" y="2371946"/>
            <a:ext cx="1282700" cy="1422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F1BDF4-4550-BD47-9FE8-0A62FF1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98" y="2416118"/>
            <a:ext cx="1308100" cy="1206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3E7211-96FC-BA4C-B132-87F778747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" y="2321281"/>
            <a:ext cx="1320800" cy="1282700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4F5E701-E1CA-7E46-BBDB-D2DCC6195D97}"/>
              </a:ext>
            </a:extLst>
          </p:cNvPr>
          <p:cNvCxnSpPr/>
          <p:nvPr/>
        </p:nvCxnSpPr>
        <p:spPr>
          <a:xfrm>
            <a:off x="1996966" y="2785842"/>
            <a:ext cx="525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F71EAE1-40DC-0645-B7E8-9388867EAE4D}"/>
              </a:ext>
            </a:extLst>
          </p:cNvPr>
          <p:cNvCxnSpPr/>
          <p:nvPr/>
        </p:nvCxnSpPr>
        <p:spPr>
          <a:xfrm>
            <a:off x="4125311" y="2785842"/>
            <a:ext cx="525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1A896FE-71CE-BA4C-A343-1D71588E1F29}"/>
              </a:ext>
            </a:extLst>
          </p:cNvPr>
          <p:cNvCxnSpPr/>
          <p:nvPr/>
        </p:nvCxnSpPr>
        <p:spPr>
          <a:xfrm>
            <a:off x="6230280" y="2785842"/>
            <a:ext cx="525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ço Reservado para Conteúdo 3">
            <a:extLst>
              <a:ext uri="{FF2B5EF4-FFF2-40B4-BE49-F238E27FC236}">
                <a16:creationId xmlns:a16="http://schemas.microsoft.com/office/drawing/2014/main" id="{13A76E3A-72CC-EF4F-8F3E-292D18073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b="72478"/>
          <a:stretch/>
        </p:blipFill>
        <p:spPr>
          <a:xfrm>
            <a:off x="1587" y="5345878"/>
            <a:ext cx="12192000" cy="9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2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6465-14DE-A348-B045-CD3F91AA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sua própria biblioteca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C51524-98A7-8E48-9A42-485315B2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D0D73B-6BF5-C54B-96FA-5E7A19C5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1432843"/>
            <a:ext cx="4457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2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6465-14DE-A348-B045-CD3F91AA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– Header .H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C51524-98A7-8E48-9A42-485315B2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2A42F4-3D11-2341-B5CD-2FC255F45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2" t="6359" r="39735" b="51760"/>
          <a:stretch/>
        </p:blipFill>
        <p:spPr>
          <a:xfrm>
            <a:off x="214312" y="2486024"/>
            <a:ext cx="2035198" cy="18145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BC61B4A-2A6C-8F4F-8BB4-6547A79EA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1"/>
          <a:stretch/>
        </p:blipFill>
        <p:spPr>
          <a:xfrm>
            <a:off x="2578122" y="1292355"/>
            <a:ext cx="9023328" cy="49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13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6465-14DE-A348-B045-CD3F91AA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– Executável .CPP – Parte 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C51524-98A7-8E48-9A42-485315B2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613B40-68E9-D24F-A7EC-2988ED0C5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97" b="49477"/>
          <a:stretch/>
        </p:blipFill>
        <p:spPr>
          <a:xfrm>
            <a:off x="142875" y="2353580"/>
            <a:ext cx="2570319" cy="21041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BA6BE75-F0EA-8C43-B805-65EA4764A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94" y="1591593"/>
            <a:ext cx="9334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4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A6465-14DE-A348-B045-CD3F91AA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– Executável .CPP – Parte 2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C51524-98A7-8E48-9A42-485315B2B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613B40-68E9-D24F-A7EC-2988ED0C5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97" b="49477"/>
          <a:stretch/>
        </p:blipFill>
        <p:spPr>
          <a:xfrm>
            <a:off x="142875" y="2353580"/>
            <a:ext cx="2570319" cy="21041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F245A2-F21F-6A46-9D80-33AD84CB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2" y="1320684"/>
            <a:ext cx="3021373" cy="49233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45DAF4-C142-8B4F-821A-47191C2E7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83" y="2268701"/>
            <a:ext cx="4851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95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34042-2E85-1145-BEA0-FF3DCF7E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– </a:t>
            </a:r>
            <a:r>
              <a:rPr lang="pt-BR" dirty="0" err="1"/>
              <a:t>Keywords.txt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702008-1EA3-CF4A-8B2C-D39C19DC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1A6367-548B-5B43-B8DA-6FB9DD3D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48" y="2756820"/>
            <a:ext cx="4602568" cy="11622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2A9ED05-B64F-A441-BB0A-F576F897B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1" t="6246" r="14329" b="49608"/>
          <a:stretch/>
        </p:blipFill>
        <p:spPr>
          <a:xfrm>
            <a:off x="1514485" y="2359062"/>
            <a:ext cx="1857365" cy="19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80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63EF2-2551-DC40-A6D8-E74B26BB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– Exemplos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4EA6E1-4AB3-ED41-8DB8-F75C699D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0B37E9-EE97-9347-BC2F-D1D4F8C85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78" r="64526"/>
          <a:stretch/>
        </p:blipFill>
        <p:spPr>
          <a:xfrm>
            <a:off x="955826" y="2552274"/>
            <a:ext cx="2544621" cy="2071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DA10D04-4C3C-674A-B809-028BAEA1E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432843"/>
            <a:ext cx="4457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AE10-E843-1549-AEBB-FE7BB06C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RGB – </a:t>
            </a:r>
            <a:r>
              <a:rPr lang="pt-BR" dirty="0" err="1"/>
              <a:t>Anôdo</a:t>
            </a:r>
            <a:r>
              <a:rPr lang="pt-BR" dirty="0"/>
              <a:t> </a:t>
            </a:r>
            <a:r>
              <a:rPr lang="pt-BR" dirty="0" err="1"/>
              <a:t>Comun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4E2D57-9C4B-DD44-B3A0-EBA8E0F0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7B6348-964A-5149-AA17-3D31E572F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2" t="29209" r="12048" b="8016"/>
          <a:stretch/>
        </p:blipFill>
        <p:spPr>
          <a:xfrm>
            <a:off x="3000376" y="1833569"/>
            <a:ext cx="3786187" cy="38975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EFCA3-7FA4-0A40-A51C-DC1A0405D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8"/>
          <a:stretch/>
        </p:blipFill>
        <p:spPr>
          <a:xfrm>
            <a:off x="482229" y="1359664"/>
            <a:ext cx="2775331" cy="4371451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F2F697B-1E93-D349-B4C5-5D5F7AA88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94700"/>
              </p:ext>
            </p:extLst>
          </p:nvPr>
        </p:nvGraphicFramePr>
        <p:xfrm>
          <a:off x="7858126" y="1715310"/>
          <a:ext cx="3643311" cy="159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012">
                  <a:extLst>
                    <a:ext uri="{9D8B030D-6E8A-4147-A177-3AD203B41FA5}">
                      <a16:colId xmlns:a16="http://schemas.microsoft.com/office/drawing/2014/main" val="388027698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4231070285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3546177259"/>
                    </a:ext>
                  </a:extLst>
                </a:gridCol>
              </a:tblGrid>
              <a:tr h="48005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Brilho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3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2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Máximo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69148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6CCD1ED-FDA2-E64F-B715-C49783FCE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814168"/>
              </p:ext>
            </p:extLst>
          </p:nvPr>
        </p:nvGraphicFramePr>
        <p:xfrm>
          <a:off x="7858125" y="3670788"/>
          <a:ext cx="3643311" cy="1592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012">
                  <a:extLst>
                    <a:ext uri="{9D8B030D-6E8A-4147-A177-3AD203B41FA5}">
                      <a16:colId xmlns:a16="http://schemas.microsoft.com/office/drawing/2014/main" val="388027698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4231070285"/>
                    </a:ext>
                  </a:extLst>
                </a:gridCol>
                <a:gridCol w="1628774">
                  <a:extLst>
                    <a:ext uri="{9D8B030D-6E8A-4147-A177-3AD203B41FA5}">
                      <a16:colId xmlns:a16="http://schemas.microsoft.com/office/drawing/2014/main" val="3546177259"/>
                    </a:ext>
                  </a:extLst>
                </a:gridCol>
              </a:tblGrid>
              <a:tr h="48005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Brilho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3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Vermelho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2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Mínimo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69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53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A35B-3D5F-8049-8E60-4CE34673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polaridade – Anodo Comum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184AD0-5261-E747-9E47-EAFFCE92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D682E4-FF3A-F942-8DAB-2550A4E65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5" r="381" b="5628"/>
          <a:stretch/>
        </p:blipFill>
        <p:spPr>
          <a:xfrm>
            <a:off x="457581" y="1313942"/>
            <a:ext cx="5640006" cy="51458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B3B932-87B2-7944-843A-72F9CEA93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89" y="1313943"/>
            <a:ext cx="3976049" cy="50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AE10-E843-1549-AEBB-FE7BB06C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 RGB – </a:t>
            </a:r>
            <a:r>
              <a:rPr lang="pt-BR" dirty="0" err="1"/>
              <a:t>Anôdo</a:t>
            </a:r>
            <a:r>
              <a:rPr lang="pt-BR" dirty="0"/>
              <a:t> </a:t>
            </a:r>
            <a:r>
              <a:rPr lang="pt-BR" dirty="0" err="1"/>
              <a:t>Comun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4E2D57-9C4B-DD44-B3A0-EBA8E0F0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EFCA3-7FA4-0A40-A51C-DC1A0405D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48"/>
          <a:stretch/>
        </p:blipFill>
        <p:spPr>
          <a:xfrm>
            <a:off x="225054" y="1302514"/>
            <a:ext cx="2775331" cy="43714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94BB88-700C-334D-85AB-C34D8AE7C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61" b="39527"/>
          <a:stretch/>
        </p:blipFill>
        <p:spPr>
          <a:xfrm>
            <a:off x="5941730" y="1724283"/>
            <a:ext cx="5545420" cy="352791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E6B0F47-6974-0540-8FC6-A8D00C4FB318}"/>
              </a:ext>
            </a:extLst>
          </p:cNvPr>
          <p:cNvSpPr txBox="1"/>
          <p:nvPr/>
        </p:nvSpPr>
        <p:spPr>
          <a:xfrm>
            <a:off x="2463773" y="2859013"/>
            <a:ext cx="323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Atenção, lógica invertida: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COR  = 255 – Valor da tabela</a:t>
            </a:r>
          </a:p>
        </p:txBody>
      </p:sp>
    </p:spTree>
    <p:extLst>
      <p:ext uri="{BB962C8B-B14F-4D97-AF65-F5344CB8AC3E}">
        <p14:creationId xmlns:p14="http://schemas.microsoft.com/office/powerpoint/2010/main" val="235766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2A35B-3D5F-8049-8E60-4CE34673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184AD0-5261-E747-9E47-EAFFCE92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2BB14D-21ED-774D-94EC-91FED2EBF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25" y="3632536"/>
            <a:ext cx="2927323" cy="26310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BF761D-978F-B944-B083-92AEC3300A9C}"/>
              </a:ext>
            </a:extLst>
          </p:cNvPr>
          <p:cNvSpPr txBox="1"/>
          <p:nvPr/>
        </p:nvSpPr>
        <p:spPr>
          <a:xfrm>
            <a:off x="840970" y="1497330"/>
            <a:ext cx="10531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Ligue os 3 pinos de cores do Led em pinos PWM do </a:t>
            </a:r>
            <a:r>
              <a:rPr lang="pt-BR" sz="2400" dirty="0" err="1"/>
              <a:t>Arduino</a:t>
            </a:r>
            <a:r>
              <a:rPr lang="pt-BR" sz="2400" dirty="0"/>
              <a:t>. Realize o teste, e identifique se seu </a:t>
            </a:r>
            <a:r>
              <a:rPr lang="pt-BR" sz="2400" dirty="0" err="1"/>
              <a:t>led</a:t>
            </a:r>
            <a:r>
              <a:rPr lang="pt-BR" sz="2400" dirty="0"/>
              <a:t> é anodo ou catodo comum.</a:t>
            </a:r>
          </a:p>
          <a:p>
            <a:endParaRPr lang="pt-BR" sz="2400" dirty="0"/>
          </a:p>
          <a:p>
            <a:r>
              <a:rPr lang="pt-BR" sz="2400" dirty="0"/>
              <a:t>Faça seu LED RGB piscar 6 cores diferentes de 1 em 1 segundo. Utilize a função </a:t>
            </a: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</a:rPr>
              <a:t>analogWrite</a:t>
            </a:r>
            <a:r>
              <a:rPr lang="pt-BR" sz="2400" dirty="0"/>
              <a:t>(0 a 255) para testas diferentes combinação de cores. </a:t>
            </a:r>
          </a:p>
        </p:txBody>
      </p:sp>
    </p:spTree>
    <p:extLst>
      <p:ext uri="{BB962C8B-B14F-4D97-AF65-F5344CB8AC3E}">
        <p14:creationId xmlns:p14="http://schemas.microsoft.com/office/powerpoint/2010/main" val="181881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02D76-AE30-7749-B0BC-0E8FB799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3688C5-6B3A-C74F-8B37-B0C2227E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B6E62E-3475-9A47-88D0-8EDD04DBFE14}"/>
              </a:ext>
            </a:extLst>
          </p:cNvPr>
          <p:cNvSpPr/>
          <p:nvPr/>
        </p:nvSpPr>
        <p:spPr>
          <a:xfrm>
            <a:off x="1028700" y="1443841"/>
            <a:ext cx="101955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Verdana" panose="020B0604030504040204" pitchFamily="34" charset="0"/>
              </a:rPr>
              <a:t>Funções são usadas para criar pequenos </a:t>
            </a:r>
            <a:r>
              <a:rPr lang="pt-BR" dirty="0">
                <a:solidFill>
                  <a:srgbClr val="C00000"/>
                </a:solidFill>
                <a:latin typeface="Verdana" panose="020B0604030504040204" pitchFamily="34" charset="0"/>
              </a:rPr>
              <a:t>pedaços de códigos separados </a:t>
            </a:r>
            <a:r>
              <a:rPr lang="pt-BR" dirty="0">
                <a:latin typeface="Verdana" panose="020B0604030504040204" pitchFamily="34" charset="0"/>
              </a:rPr>
              <a:t>do programa principal. </a:t>
            </a:r>
          </a:p>
          <a:p>
            <a:endParaRPr lang="pt-BR" dirty="0">
              <a:latin typeface="Verdana" panose="020B0604030504040204" pitchFamily="34" charset="0"/>
            </a:endParaRPr>
          </a:p>
          <a:p>
            <a:r>
              <a:rPr lang="pt-BR" dirty="0">
                <a:latin typeface="Verdana" panose="020B0604030504040204" pitchFamily="34" charset="0"/>
              </a:rPr>
              <a:t>São importantes porque  retornam valores e ajudam a fragmentar o código </a:t>
            </a:r>
            <a:r>
              <a:rPr lang="pt-BR" dirty="0">
                <a:solidFill>
                  <a:srgbClr val="C00000"/>
                </a:solidFill>
                <a:latin typeface="Verdana" panose="020B0604030504040204" pitchFamily="34" charset="0"/>
              </a:rPr>
              <a:t>em partes menores que podem ser utilizadas mais de uma vez no mesmo programa</a:t>
            </a:r>
            <a:r>
              <a:rPr lang="pt-BR" dirty="0">
                <a:latin typeface="Verdana" panose="020B0604030504040204" pitchFamily="34" charset="0"/>
              </a:rPr>
              <a:t>, poupando preciosos minutos de programação e inúmeras linhas de código.</a:t>
            </a:r>
            <a:endParaRPr lang="pt-BR" b="0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9080-0AB3-A14A-94AD-CC0F0AA9DDD3}"/>
              </a:ext>
            </a:extLst>
          </p:cNvPr>
          <p:cNvSpPr txBox="1"/>
          <p:nvPr/>
        </p:nvSpPr>
        <p:spPr>
          <a:xfrm>
            <a:off x="840970" y="3813313"/>
            <a:ext cx="593217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Tipo_de_retorno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0070C0"/>
                </a:solidFill>
              </a:rPr>
              <a:t>Nome</a:t>
            </a:r>
            <a:r>
              <a:rPr lang="pt-BR" dirty="0"/>
              <a:t> ( </a:t>
            </a:r>
            <a:r>
              <a:rPr lang="pt-BR" dirty="0">
                <a:solidFill>
                  <a:srgbClr val="00B050"/>
                </a:solidFill>
              </a:rPr>
              <a:t>parâmetro1</a:t>
            </a:r>
            <a:r>
              <a:rPr lang="pt-BR" dirty="0"/>
              <a:t>, </a:t>
            </a:r>
            <a:r>
              <a:rPr lang="pt-BR" dirty="0">
                <a:solidFill>
                  <a:srgbClr val="00B050"/>
                </a:solidFill>
              </a:rPr>
              <a:t>parâmetro2... </a:t>
            </a:r>
            <a:r>
              <a:rPr lang="pt-BR" dirty="0"/>
              <a:t>){</a:t>
            </a:r>
          </a:p>
          <a:p>
            <a:endParaRPr lang="pt-BR" dirty="0"/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//Instruções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/>
              <a:t>parâmetro3;  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//retorno (se houver)</a:t>
            </a:r>
          </a:p>
          <a:p>
            <a:endParaRPr lang="pt-BR" dirty="0"/>
          </a:p>
          <a:p>
            <a:r>
              <a:rPr lang="pt-BR" dirty="0"/>
              <a:t>}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C0F493-A4F3-B54B-A745-28E18A8D252E}"/>
              </a:ext>
            </a:extLst>
          </p:cNvPr>
          <p:cNvSpPr/>
          <p:nvPr/>
        </p:nvSpPr>
        <p:spPr>
          <a:xfrm>
            <a:off x="7508596" y="3997187"/>
            <a:ext cx="361977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Nome</a:t>
            </a:r>
            <a:r>
              <a:rPr lang="pt-BR" dirty="0"/>
              <a:t> ( </a:t>
            </a:r>
            <a:r>
              <a:rPr lang="pt-BR" dirty="0">
                <a:solidFill>
                  <a:srgbClr val="00B050"/>
                </a:solidFill>
              </a:rPr>
              <a:t>parâmetro1</a:t>
            </a:r>
            <a:r>
              <a:rPr lang="pt-BR" dirty="0"/>
              <a:t>, </a:t>
            </a:r>
            <a:r>
              <a:rPr lang="pt-BR" dirty="0">
                <a:solidFill>
                  <a:srgbClr val="00B050"/>
                </a:solidFill>
              </a:rPr>
              <a:t>parâmetro2... </a:t>
            </a:r>
            <a:r>
              <a:rPr lang="pt-BR" dirty="0"/>
              <a:t>);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9AF9AF-EF99-684E-B4C2-C13F1D865D38}"/>
              </a:ext>
            </a:extLst>
          </p:cNvPr>
          <p:cNvSpPr txBox="1"/>
          <p:nvPr/>
        </p:nvSpPr>
        <p:spPr>
          <a:xfrm>
            <a:off x="2600007" y="3413011"/>
            <a:ext cx="34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Estrutura de uma função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50C72A-B781-BF48-BFAB-D3118286E123}"/>
              </a:ext>
            </a:extLst>
          </p:cNvPr>
          <p:cNvSpPr/>
          <p:nvPr/>
        </p:nvSpPr>
        <p:spPr>
          <a:xfrm>
            <a:off x="8066985" y="3597677"/>
            <a:ext cx="255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Chamada de uma função</a:t>
            </a:r>
          </a:p>
        </p:txBody>
      </p:sp>
    </p:spTree>
    <p:extLst>
      <p:ext uri="{BB962C8B-B14F-4D97-AF65-F5344CB8AC3E}">
        <p14:creationId xmlns:p14="http://schemas.microsoft.com/office/powerpoint/2010/main" val="112328559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46868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309C80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3942</TotalTime>
  <Words>1721</Words>
  <Application>Microsoft Macintosh PowerPoint</Application>
  <PresentationFormat>Widescreen</PresentationFormat>
  <Paragraphs>451</Paragraphs>
  <Slides>49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inherit</vt:lpstr>
      <vt:lpstr>Verdana</vt:lpstr>
      <vt:lpstr>Retrospectiva</vt:lpstr>
      <vt:lpstr>LED RGB</vt:lpstr>
      <vt:lpstr>LED RGB – Cátodo Comun</vt:lpstr>
      <vt:lpstr>Teste de polaridade – Catodo Comum</vt:lpstr>
      <vt:lpstr>LED RGB – Cátodo Comun</vt:lpstr>
      <vt:lpstr>LED RGB – Anôdo Comun</vt:lpstr>
      <vt:lpstr>Teste de polaridade – Anodo Comum</vt:lpstr>
      <vt:lpstr>LED RGB – Anôdo Comun</vt:lpstr>
      <vt:lpstr>Projeto 1</vt:lpstr>
      <vt:lpstr>Funções</vt:lpstr>
      <vt:lpstr>Funções – Exemplo 1</vt:lpstr>
      <vt:lpstr>Funções – Exemplo 2</vt:lpstr>
      <vt:lpstr>Exemplo 3 </vt:lpstr>
      <vt:lpstr>Projeto 2</vt:lpstr>
      <vt:lpstr>Recebendo dados do Serial Monitor</vt:lpstr>
      <vt:lpstr>Projeto 3</vt:lpstr>
      <vt:lpstr>O Controle Remoto</vt:lpstr>
      <vt:lpstr>CR - Funcionamento</vt:lpstr>
      <vt:lpstr>Controle Remoto</vt:lpstr>
      <vt:lpstr>Instalação da Biblioteca IRemote</vt:lpstr>
      <vt:lpstr>Montagem – Controle Remoto e Receptor  IR</vt:lpstr>
      <vt:lpstr>Módulo Receptor IR</vt:lpstr>
      <vt:lpstr>Projeto 1 – Lendo dados do Controle Remoto </vt:lpstr>
      <vt:lpstr>Projeto 4</vt:lpstr>
      <vt:lpstr>Teclado matricial</vt:lpstr>
      <vt:lpstr>Aplicações do teclado matricial</vt:lpstr>
      <vt:lpstr>Vetores</vt:lpstr>
      <vt:lpstr>Mudando valor de um vetor</vt:lpstr>
      <vt:lpstr>Exercício - Vetores</vt:lpstr>
      <vt:lpstr>Exercício</vt:lpstr>
      <vt:lpstr>Exercício – Resposta 1</vt:lpstr>
      <vt:lpstr>Exercício – Resposta 1</vt:lpstr>
      <vt:lpstr>Exercício – Resposta 2</vt:lpstr>
      <vt:lpstr>String – Vetor de caracteres  -  Senhas</vt:lpstr>
      <vt:lpstr>Matriz de dados </vt:lpstr>
      <vt:lpstr>Matriz</vt:lpstr>
      <vt:lpstr>Matriz</vt:lpstr>
      <vt:lpstr>Ligação linha x coluna no teclado 4x4</vt:lpstr>
      <vt:lpstr>Criando uma Matriz no Arduino</vt:lpstr>
      <vt:lpstr>Biblioteca Keypad</vt:lpstr>
      <vt:lpstr>Código – Teclado Matricial</vt:lpstr>
      <vt:lpstr>Projeto 5 – Keypad</vt:lpstr>
      <vt:lpstr>Projeto - 6</vt:lpstr>
      <vt:lpstr>Criando sua própria biblioteca</vt:lpstr>
      <vt:lpstr>Criando sua própria biblioteca</vt:lpstr>
      <vt:lpstr>Biblioteca – Header .H</vt:lpstr>
      <vt:lpstr>Biblioteca – Executável .CPP – Parte 1</vt:lpstr>
      <vt:lpstr>Biblioteca – Executável .CPP – Parte 2</vt:lpstr>
      <vt:lpstr>Biblioteca – Keywords.txt</vt:lpstr>
      <vt:lpstr>Biblioteca – Exemplos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Vanessa Fernandes</dc:creator>
  <cp:lastModifiedBy>Karla Vanessa Fernandes</cp:lastModifiedBy>
  <cp:revision>390</cp:revision>
  <cp:lastPrinted>2018-06-09T13:44:07Z</cp:lastPrinted>
  <dcterms:created xsi:type="dcterms:W3CDTF">2015-09-17T01:57:22Z</dcterms:created>
  <dcterms:modified xsi:type="dcterms:W3CDTF">2018-07-03T21:29:30Z</dcterms:modified>
</cp:coreProperties>
</file>